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1" roundtripDataSignature="AMtx7mj9I4r3zv16hdAcvIlMRCP1XppVm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xwell Chen"/>
  <p:cmAuthor clrIdx="1" id="1" initials="" lastIdx="1" name="Peter Zh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85527B-5B87-4E81-9E31-12806E243598}">
  <a:tblStyle styleId="{BC85527B-5B87-4E81-9E31-12806E2435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29872D2-577C-49EF-96E7-A446D0FFAA4A}"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2694D5E-8598-4CA1-A722-A516096D0DB9}"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1"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6T00:54:47.952">
    <p:pos x="3824" y="2675"/>
    <p:text>These are the screenshots if you want to pick only a few thats fine with me</p:text>
    <p:extLst>
      <p:ext uri="{C676402C-5697-4E1C-873F-D02D1690AC5C}">
        <p15:threadingInfo timeZoneBias="0"/>
      </p:ext>
      <p:ext uri="http://customooxmlschemas.google.com/">
        <go:slidesCustomData xmlns:go="http://customooxmlschemas.google.com/" commentPostId="AAAAjCQH-IA"/>
      </p:ext>
    </p:extLst>
  </p:cm>
  <p:cm authorId="1" idx="1" dt="2022-11-16T00:54:47.952">
    <p:pos x="3824" y="2675"/>
    <p:text>i think we should keep all of them, and explain each one</p:text>
    <p:extLst>
      <p:ext uri="{C676402C-5697-4E1C-873F-D02D1690AC5C}">
        <p15:threadingInfo timeZoneBias="0">
          <p15:parentCm authorId="0" idx="1"/>
        </p15:threadingInfo>
      </p:ext>
      <p:ext uri="http://customooxmlschemas.google.com/">
        <go:slidesCustomData xmlns:go="http://customooxmlschemas.google.com/" commentPostId="AAAAjCQH-I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https://www.ryse.energy/3kw-wind-turbines/#iLightbox[gallery_image_1]/11</a:t>
            </a:r>
            <a:endParaRPr/>
          </a:p>
        </p:txBody>
      </p:sp>
      <p:sp>
        <p:nvSpPr>
          <p:cNvPr id="52" name="Google Shape;5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0097236e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50097236e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50097236e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150097236e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e897a4b64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16e897a4b64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8d45ca663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8d45ca663f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9419f5152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9419f51523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d45ca663f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8d45ca663f_3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0097236e2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50097236e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0097236e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50097236e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8d45ca663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8d45ca663f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d45ca663f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8d45ca663f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94110a76d7_2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94110a76d7_2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94110a76d7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94110a76d7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94110a76d7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94110a76d7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d45ca663f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8d45ca663f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8d45ca663f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8d45ca663f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8d45ca663f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8d45ca663f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8d45ca663f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8d45ca663f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d45ca663f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8d45ca663f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8d45ca663f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8d45ca663f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8d45ca663f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8d45ca663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8d45ca663f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8d45ca663f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4110a76d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94110a76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8d45ca663f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8d45ca66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50fb8fde2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https://www.ryse.energy/3kw-wind-turbines/#iLightbox[gallery_image_1]/11</a:t>
            </a:r>
            <a:endParaRPr/>
          </a:p>
        </p:txBody>
      </p:sp>
      <p:sp>
        <p:nvSpPr>
          <p:cNvPr id="269" name="Google Shape;269;g150fb8fde24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8d45ca663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8d45ca663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e8dc118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1e8dc118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8d45ca663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18d45ca663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8d45ca663f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18d45ca663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94110a76d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194110a76d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8d45ca663f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18d45ca663f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0"/>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2"/>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2"/>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3"/>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4"/>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5"/>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p:nvPr>
            <p:ph idx="2" type="pic"/>
          </p:nvPr>
        </p:nvSpPr>
        <p:spPr>
          <a:xfrm>
            <a:off x="3200400" y="1196430"/>
            <a:ext cx="5486400" cy="4850287"/>
          </a:xfrm>
          <a:prstGeom prst="rect">
            <a:avLst/>
          </a:prstGeom>
          <a:noFill/>
          <a:ln>
            <a:noFill/>
          </a:ln>
        </p:spPr>
      </p:sp>
      <p:sp>
        <p:nvSpPr>
          <p:cNvPr id="46" name="Google Shape;46;p15"/>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gif"/><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comments" Target="../comments/comment1.xml"/><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500425" y="1631100"/>
            <a:ext cx="5392800" cy="1603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240"/>
              <a:buFont typeface="Arial"/>
              <a:buNone/>
            </a:pPr>
            <a:r>
              <a:rPr lang="en-US" sz="3540"/>
              <a:t>Team 7: </a:t>
            </a:r>
            <a:endParaRPr sz="3540"/>
          </a:p>
          <a:p>
            <a:pPr indent="0" lvl="0" marL="0" rtl="0" algn="r">
              <a:lnSpc>
                <a:spcPct val="100000"/>
              </a:lnSpc>
              <a:spcBef>
                <a:spcPts val="0"/>
              </a:spcBef>
              <a:spcAft>
                <a:spcPts val="0"/>
              </a:spcAft>
              <a:buClr>
                <a:schemeClr val="lt1"/>
              </a:buClr>
              <a:buSzPts val="3240"/>
              <a:buFont typeface="Arial"/>
              <a:buNone/>
            </a:pPr>
            <a:r>
              <a:rPr lang="en-US" sz="3540"/>
              <a:t>Wind-Powered Building</a:t>
            </a:r>
            <a:endParaRPr sz="3540"/>
          </a:p>
        </p:txBody>
      </p:sp>
      <p:pic>
        <p:nvPicPr>
          <p:cNvPr descr="DLCOE_logo_HWHT.png" id="55" name="Google Shape;55;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56" name="Google Shape;56;p1"/>
          <p:cNvSpPr txBox="1"/>
          <p:nvPr>
            <p:ph type="ctrTitle"/>
          </p:nvPr>
        </p:nvSpPr>
        <p:spPr>
          <a:xfrm>
            <a:off x="2471725" y="4388600"/>
            <a:ext cx="6421500" cy="12693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240"/>
              <a:buFont typeface="Arial"/>
              <a:buNone/>
            </a:pPr>
            <a:r>
              <a:rPr lang="en-US" sz="3140"/>
              <a:t>Team Members:</a:t>
            </a:r>
            <a:endParaRPr sz="3140"/>
          </a:p>
          <a:p>
            <a:pPr indent="0" lvl="0" marL="0" rtl="0" algn="r">
              <a:lnSpc>
                <a:spcPct val="100000"/>
              </a:lnSpc>
              <a:spcBef>
                <a:spcPts val="0"/>
              </a:spcBef>
              <a:spcAft>
                <a:spcPts val="0"/>
              </a:spcAft>
              <a:buClr>
                <a:schemeClr val="lt1"/>
              </a:buClr>
              <a:buSzPts val="3240"/>
              <a:buFont typeface="Arial"/>
              <a:buNone/>
            </a:pPr>
            <a:r>
              <a:rPr lang="en-US" sz="3140"/>
              <a:t>Colton, Reginald, Maxwell, Peter</a:t>
            </a:r>
            <a:endParaRPr sz="3140"/>
          </a:p>
        </p:txBody>
      </p:sp>
      <p:sp>
        <p:nvSpPr>
          <p:cNvPr id="57" name="Google Shape;57;p1"/>
          <p:cNvSpPr txBox="1"/>
          <p:nvPr>
            <p:ph type="ctrTitle"/>
          </p:nvPr>
        </p:nvSpPr>
        <p:spPr>
          <a:xfrm>
            <a:off x="128425" y="5657900"/>
            <a:ext cx="8764800" cy="110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Arial"/>
              <a:buNone/>
            </a:pPr>
            <a:r>
              <a:rPr lang="en-US" sz="2740"/>
              <a:t>Sponsor: Dr. Jang     TA: Rohith Ramanujam Kumar</a:t>
            </a:r>
            <a:endParaRPr sz="2740"/>
          </a:p>
        </p:txBody>
      </p:sp>
      <p:sp>
        <p:nvSpPr>
          <p:cNvPr id="58" name="Google Shape;58;p1"/>
          <p:cNvSpPr/>
          <p:nvPr/>
        </p:nvSpPr>
        <p:spPr>
          <a:xfrm>
            <a:off x="0" y="0"/>
            <a:ext cx="6111425" cy="6111425"/>
          </a:xfrm>
          <a:prstGeom prst="diagStripe">
            <a:avLst>
              <a:gd fmla="val 28990" name="adj"/>
            </a:avLst>
          </a:prstGeom>
          <a:blipFill rotWithShape="1">
            <a:blip r:embed="rId4">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 name="Google Shape;59;p1"/>
          <p:cNvSpPr txBox="1"/>
          <p:nvPr/>
        </p:nvSpPr>
        <p:spPr>
          <a:xfrm>
            <a:off x="4692625" y="3477550"/>
            <a:ext cx="4200600" cy="668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lt1"/>
              </a:buClr>
              <a:buSzPts val="3240"/>
              <a:buFont typeface="Arial"/>
              <a:buNone/>
            </a:pPr>
            <a:r>
              <a:rPr b="1" lang="en-US" sz="3140">
                <a:solidFill>
                  <a:schemeClr val="lt1"/>
                </a:solidFill>
              </a:rPr>
              <a:t>Final Presentation</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50097236e2_0_29"/>
          <p:cNvSpPr txBox="1"/>
          <p:nvPr>
            <p:ph type="title"/>
          </p:nvPr>
        </p:nvSpPr>
        <p:spPr>
          <a:xfrm>
            <a:off x="457200" y="2887949"/>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50097236e2_0_4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 Overview</a:t>
            </a:r>
            <a:endParaRPr/>
          </a:p>
          <a:p>
            <a:pPr indent="0" lvl="0" marL="0" rtl="0" algn="ctr">
              <a:lnSpc>
                <a:spcPct val="100000"/>
              </a:lnSpc>
              <a:spcBef>
                <a:spcPts val="0"/>
              </a:spcBef>
              <a:spcAft>
                <a:spcPts val="0"/>
              </a:spcAft>
              <a:buSzPts val="3200"/>
              <a:buNone/>
            </a:pPr>
            <a:r>
              <a:rPr lang="en-US" sz="1900"/>
              <a:t>Owner: Peter Zha</a:t>
            </a:r>
            <a:endParaRPr sz="1900"/>
          </a:p>
        </p:txBody>
      </p:sp>
      <p:sp>
        <p:nvSpPr>
          <p:cNvPr id="122" name="Google Shape;122;g150097236e2_0_49"/>
          <p:cNvSpPr txBox="1"/>
          <p:nvPr/>
        </p:nvSpPr>
        <p:spPr>
          <a:xfrm>
            <a:off x="918300" y="2359550"/>
            <a:ext cx="73074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Switch between both batteries for charging and discharging</a:t>
            </a:r>
            <a:endParaRPr sz="2000"/>
          </a:p>
          <a:p>
            <a:pPr indent="-355600" lvl="0" marL="457200" rtl="0" algn="l">
              <a:spcBef>
                <a:spcPts val="0"/>
              </a:spcBef>
              <a:spcAft>
                <a:spcPts val="0"/>
              </a:spcAft>
              <a:buSzPts val="2000"/>
              <a:buChar char="●"/>
            </a:pPr>
            <a:r>
              <a:rPr lang="en-US" sz="2000"/>
              <a:t>Design separate PCBs for input and output switches</a:t>
            </a:r>
            <a:endParaRPr sz="2000"/>
          </a:p>
          <a:p>
            <a:pPr indent="-355600" lvl="0" marL="457200" rtl="0" algn="l">
              <a:spcBef>
                <a:spcPts val="0"/>
              </a:spcBef>
              <a:spcAft>
                <a:spcPts val="0"/>
              </a:spcAft>
              <a:buSzPts val="2000"/>
              <a:buChar char="●"/>
            </a:pPr>
            <a:r>
              <a:rPr lang="en-US" sz="2000"/>
              <a:t>Major changes from previous semester</a:t>
            </a:r>
            <a:endParaRPr sz="2000"/>
          </a:p>
        </p:txBody>
      </p:sp>
      <p:pic>
        <p:nvPicPr>
          <p:cNvPr id="123" name="Google Shape;123;g150097236e2_0_49"/>
          <p:cNvPicPr preferRelativeResize="0"/>
          <p:nvPr/>
        </p:nvPicPr>
        <p:blipFill>
          <a:blip r:embed="rId3">
            <a:alphaModFix/>
          </a:blip>
          <a:stretch>
            <a:fillRect/>
          </a:stretch>
        </p:blipFill>
        <p:spPr>
          <a:xfrm>
            <a:off x="148735" y="3696025"/>
            <a:ext cx="4244526" cy="2812427"/>
          </a:xfrm>
          <a:prstGeom prst="rect">
            <a:avLst/>
          </a:prstGeom>
          <a:noFill/>
          <a:ln>
            <a:noFill/>
          </a:ln>
        </p:spPr>
      </p:pic>
      <p:pic>
        <p:nvPicPr>
          <p:cNvPr id="124" name="Google Shape;124;g150097236e2_0_49"/>
          <p:cNvPicPr preferRelativeResize="0"/>
          <p:nvPr/>
        </p:nvPicPr>
        <p:blipFill>
          <a:blip r:embed="rId4">
            <a:alphaModFix/>
          </a:blip>
          <a:stretch>
            <a:fillRect/>
          </a:stretch>
        </p:blipFill>
        <p:spPr>
          <a:xfrm>
            <a:off x="4473950" y="3696013"/>
            <a:ext cx="4571351" cy="2812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6e897a4b64_1_6"/>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SC Subsystem Challenges and Solutions</a:t>
            </a:r>
            <a:endParaRPr/>
          </a:p>
          <a:p>
            <a:pPr indent="0" lvl="0" marL="0" rtl="0" algn="ctr">
              <a:lnSpc>
                <a:spcPct val="100000"/>
              </a:lnSpc>
              <a:spcBef>
                <a:spcPts val="0"/>
              </a:spcBef>
              <a:spcAft>
                <a:spcPts val="0"/>
              </a:spcAft>
              <a:buSzPts val="3200"/>
              <a:buNone/>
            </a:pPr>
            <a:r>
              <a:rPr lang="en-US" sz="1900"/>
              <a:t>Owner: Peter Zha</a:t>
            </a:r>
            <a:endParaRPr sz="1900"/>
          </a:p>
        </p:txBody>
      </p:sp>
      <p:graphicFrame>
        <p:nvGraphicFramePr>
          <p:cNvPr id="130" name="Google Shape;130;g16e897a4b64_1_6"/>
          <p:cNvGraphicFramePr/>
          <p:nvPr/>
        </p:nvGraphicFramePr>
        <p:xfrm>
          <a:off x="952500" y="2081925"/>
          <a:ext cx="3000000" cy="3000000"/>
        </p:xfrm>
        <a:graphic>
          <a:graphicData uri="http://schemas.openxmlformats.org/drawingml/2006/table">
            <a:tbl>
              <a:tblPr>
                <a:noFill/>
                <a:tableStyleId>{BC85527B-5B87-4E81-9E31-12806E243598}</a:tableStyleId>
              </a:tblPr>
              <a:tblGrid>
                <a:gridCol w="3619500"/>
                <a:gridCol w="3619500"/>
              </a:tblGrid>
              <a:tr h="381000">
                <a:tc>
                  <a:txBody>
                    <a:bodyPr/>
                    <a:lstStyle/>
                    <a:p>
                      <a:pPr indent="0" lvl="0" marL="0" rtl="0" algn="l">
                        <a:spcBef>
                          <a:spcPts val="0"/>
                        </a:spcBef>
                        <a:spcAft>
                          <a:spcPts val="0"/>
                        </a:spcAft>
                        <a:buNone/>
                      </a:pPr>
                      <a:r>
                        <a:rPr lang="en-US"/>
                        <a:t>Challenges</a:t>
                      </a:r>
                      <a:endParaRPr/>
                    </a:p>
                  </a:txBody>
                  <a:tcPr marT="91425" marB="91425" marR="91425" marL="91425">
                    <a:solidFill>
                      <a:srgbClr val="F4CCCC"/>
                    </a:solidFill>
                  </a:tcPr>
                </a:tc>
                <a:tc>
                  <a:txBody>
                    <a:bodyPr/>
                    <a:lstStyle/>
                    <a:p>
                      <a:pPr indent="0" lvl="0" marL="0" rtl="0" algn="l">
                        <a:spcBef>
                          <a:spcPts val="0"/>
                        </a:spcBef>
                        <a:spcAft>
                          <a:spcPts val="0"/>
                        </a:spcAft>
                        <a:buNone/>
                      </a:pPr>
                      <a:r>
                        <a:rPr lang="en-US"/>
                        <a:t>Solutions</a:t>
                      </a:r>
                      <a:endParaRPr/>
                    </a:p>
                  </a:txBody>
                  <a:tcPr marT="91425" marB="91425" marR="91425" marL="91425">
                    <a:solidFill>
                      <a:srgbClr val="D9EAD3"/>
                    </a:solidFill>
                  </a:tcPr>
                </a:tc>
              </a:tr>
              <a:tr h="381000">
                <a:tc>
                  <a:txBody>
                    <a:bodyPr/>
                    <a:lstStyle/>
                    <a:p>
                      <a:pPr indent="0" lvl="0" marL="0" rtl="0" algn="l">
                        <a:spcBef>
                          <a:spcPts val="0"/>
                        </a:spcBef>
                        <a:spcAft>
                          <a:spcPts val="0"/>
                        </a:spcAft>
                        <a:buNone/>
                      </a:pPr>
                      <a:r>
                        <a:rPr lang="en-US"/>
                        <a:t>Fundamentally incompatible with MCU </a:t>
                      </a:r>
                      <a:endParaRPr/>
                    </a:p>
                  </a:txBody>
                  <a:tcPr marT="91425" marB="91425" marR="91425" marL="91425"/>
                </a:tc>
                <a:tc>
                  <a:txBody>
                    <a:bodyPr/>
                    <a:lstStyle/>
                    <a:p>
                      <a:pPr indent="0" lvl="0" marL="0" rtl="0" algn="l">
                        <a:spcBef>
                          <a:spcPts val="0"/>
                        </a:spcBef>
                        <a:spcAft>
                          <a:spcPts val="0"/>
                        </a:spcAft>
                        <a:buNone/>
                      </a:pPr>
                      <a:r>
                        <a:rPr lang="en-US"/>
                        <a:t>Complete overhaul of design; removed relay and allows input from MCU</a:t>
                      </a:r>
                      <a:endParaRPr/>
                    </a:p>
                  </a:txBody>
                  <a:tcPr marT="91425" marB="91425" marR="91425" marL="91425"/>
                </a:tc>
              </a:tr>
              <a:tr h="381000">
                <a:tc>
                  <a:txBody>
                    <a:bodyPr/>
                    <a:lstStyle/>
                    <a:p>
                      <a:pPr indent="0" lvl="0" marL="0" rtl="0" algn="l">
                        <a:spcBef>
                          <a:spcPts val="0"/>
                        </a:spcBef>
                        <a:spcAft>
                          <a:spcPts val="0"/>
                        </a:spcAft>
                        <a:buNone/>
                      </a:pPr>
                      <a:r>
                        <a:rPr lang="en-US"/>
                        <a:t>Relay did not properly switch circuits</a:t>
                      </a:r>
                      <a:endParaRPr/>
                    </a:p>
                  </a:txBody>
                  <a:tcPr marT="91425" marB="91425" marR="91425" marL="91425"/>
                </a:tc>
                <a:tc>
                  <a:txBody>
                    <a:bodyPr/>
                    <a:lstStyle/>
                    <a:p>
                      <a:pPr indent="0" lvl="0" marL="0" rtl="0" algn="l">
                        <a:spcBef>
                          <a:spcPts val="0"/>
                        </a:spcBef>
                        <a:spcAft>
                          <a:spcPts val="0"/>
                        </a:spcAft>
                        <a:buNone/>
                      </a:pPr>
                      <a:r>
                        <a:rPr lang="en-US"/>
                        <a:t>Greater utilization of MOSFETs and high-side switching</a:t>
                      </a:r>
                      <a:endParaRPr/>
                    </a:p>
                  </a:txBody>
                  <a:tcPr marT="91425" marB="91425" marR="91425" marL="91425"/>
                </a:tc>
              </a:tr>
              <a:tr h="381000">
                <a:tc>
                  <a:txBody>
                    <a:bodyPr/>
                    <a:lstStyle/>
                    <a:p>
                      <a:pPr indent="0" lvl="0" marL="0" rtl="0" algn="l">
                        <a:spcBef>
                          <a:spcPts val="0"/>
                        </a:spcBef>
                        <a:spcAft>
                          <a:spcPts val="0"/>
                        </a:spcAft>
                        <a:buNone/>
                      </a:pPr>
                      <a:r>
                        <a:rPr lang="en-US"/>
                        <a:t>Parasitic capacitance of MOSFET</a:t>
                      </a:r>
                      <a:endParaRPr/>
                    </a:p>
                  </a:txBody>
                  <a:tcPr marT="91425" marB="91425" marR="91425" marL="91425"/>
                </a:tc>
                <a:tc>
                  <a:txBody>
                    <a:bodyPr/>
                    <a:lstStyle/>
                    <a:p>
                      <a:pPr indent="0" lvl="0" marL="0" rtl="0" algn="l">
                        <a:spcBef>
                          <a:spcPts val="0"/>
                        </a:spcBef>
                        <a:spcAft>
                          <a:spcPts val="0"/>
                        </a:spcAft>
                        <a:buNone/>
                      </a:pPr>
                      <a:r>
                        <a:rPr lang="en-US"/>
                        <a:t>Diodes, simple but at a slight cost</a:t>
                      </a:r>
                      <a:endParaRPr/>
                    </a:p>
                  </a:txBody>
                  <a:tcPr marT="91425" marB="91425" marR="91425" marL="91425"/>
                </a:tc>
              </a:tr>
            </a:tbl>
          </a:graphicData>
        </a:graphic>
      </p:graphicFrame>
      <p:pic>
        <p:nvPicPr>
          <p:cNvPr id="131" name="Google Shape;131;g16e897a4b64_1_6"/>
          <p:cNvPicPr preferRelativeResize="0"/>
          <p:nvPr/>
        </p:nvPicPr>
        <p:blipFill>
          <a:blip r:embed="rId3">
            <a:alphaModFix/>
          </a:blip>
          <a:stretch>
            <a:fillRect/>
          </a:stretch>
        </p:blipFill>
        <p:spPr>
          <a:xfrm>
            <a:off x="4572000" y="4379200"/>
            <a:ext cx="4264276" cy="2346276"/>
          </a:xfrm>
          <a:prstGeom prst="rect">
            <a:avLst/>
          </a:prstGeom>
          <a:noFill/>
          <a:ln>
            <a:noFill/>
          </a:ln>
        </p:spPr>
      </p:pic>
      <p:pic>
        <p:nvPicPr>
          <p:cNvPr id="132" name="Google Shape;132;g16e897a4b64_1_6"/>
          <p:cNvPicPr preferRelativeResize="0"/>
          <p:nvPr/>
        </p:nvPicPr>
        <p:blipFill>
          <a:blip r:embed="rId4">
            <a:alphaModFix/>
          </a:blip>
          <a:stretch>
            <a:fillRect/>
          </a:stretch>
        </p:blipFill>
        <p:spPr>
          <a:xfrm>
            <a:off x="347125" y="4286075"/>
            <a:ext cx="4224866" cy="253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8d45ca663f_0_23"/>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SC Subsystem Results</a:t>
            </a:r>
            <a:endParaRPr/>
          </a:p>
          <a:p>
            <a:pPr indent="0" lvl="0" marL="0" rtl="0" algn="ctr">
              <a:lnSpc>
                <a:spcPct val="100000"/>
              </a:lnSpc>
              <a:spcBef>
                <a:spcPts val="0"/>
              </a:spcBef>
              <a:spcAft>
                <a:spcPts val="0"/>
              </a:spcAft>
              <a:buSzPts val="3200"/>
              <a:buNone/>
            </a:pPr>
            <a:r>
              <a:rPr lang="en-US" sz="1900"/>
              <a:t>Owner: Peter Zha</a:t>
            </a:r>
            <a:endParaRPr sz="1900"/>
          </a:p>
        </p:txBody>
      </p:sp>
      <p:sp>
        <p:nvSpPr>
          <p:cNvPr id="138" name="Google Shape;138;g18d45ca663f_0_23"/>
          <p:cNvSpPr txBox="1"/>
          <p:nvPr/>
        </p:nvSpPr>
        <p:spPr>
          <a:xfrm>
            <a:off x="918300" y="2131275"/>
            <a:ext cx="73074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Primary concern: power transfer - current and voltage</a:t>
            </a:r>
            <a:endParaRPr sz="2000"/>
          </a:p>
          <a:p>
            <a:pPr indent="-355600" lvl="0" marL="457200" rtl="0" algn="l">
              <a:spcBef>
                <a:spcPts val="0"/>
              </a:spcBef>
              <a:spcAft>
                <a:spcPts val="0"/>
              </a:spcAft>
              <a:buSzPts val="2000"/>
              <a:buChar char="●"/>
            </a:pPr>
            <a:r>
              <a:rPr lang="en-US" sz="2000"/>
              <a:t>Current passes through fine</a:t>
            </a:r>
            <a:endParaRPr sz="2000"/>
          </a:p>
          <a:p>
            <a:pPr indent="-355600" lvl="0" marL="457200" rtl="0" algn="l">
              <a:spcBef>
                <a:spcPts val="0"/>
              </a:spcBef>
              <a:spcAft>
                <a:spcPts val="0"/>
              </a:spcAft>
              <a:buSzPts val="2000"/>
              <a:buChar char="●"/>
            </a:pPr>
            <a:r>
              <a:rPr lang="en-US" sz="2000"/>
              <a:t>Voltage drop within expected values, but larger with increasing current - power loss at high current</a:t>
            </a:r>
            <a:endParaRPr sz="2000"/>
          </a:p>
        </p:txBody>
      </p:sp>
      <p:pic>
        <p:nvPicPr>
          <p:cNvPr id="139" name="Google Shape;139;g18d45ca663f_0_23"/>
          <p:cNvPicPr preferRelativeResize="0"/>
          <p:nvPr/>
        </p:nvPicPr>
        <p:blipFill>
          <a:blip r:embed="rId3">
            <a:alphaModFix/>
          </a:blip>
          <a:stretch>
            <a:fillRect/>
          </a:stretch>
        </p:blipFill>
        <p:spPr>
          <a:xfrm>
            <a:off x="0" y="3547275"/>
            <a:ext cx="4428774" cy="2576722"/>
          </a:xfrm>
          <a:prstGeom prst="rect">
            <a:avLst/>
          </a:prstGeom>
          <a:noFill/>
          <a:ln>
            <a:noFill/>
          </a:ln>
        </p:spPr>
      </p:pic>
      <p:pic>
        <p:nvPicPr>
          <p:cNvPr id="140" name="Google Shape;140;g18d45ca663f_0_23"/>
          <p:cNvPicPr preferRelativeResize="0"/>
          <p:nvPr/>
        </p:nvPicPr>
        <p:blipFill>
          <a:blip r:embed="rId4">
            <a:alphaModFix/>
          </a:blip>
          <a:stretch>
            <a:fillRect/>
          </a:stretch>
        </p:blipFill>
        <p:spPr>
          <a:xfrm>
            <a:off x="4428775" y="3547276"/>
            <a:ext cx="4715226" cy="2576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9419f51523_0_7"/>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SC Subsystem Results</a:t>
            </a:r>
            <a:endParaRPr/>
          </a:p>
          <a:p>
            <a:pPr indent="0" lvl="0" marL="0" rtl="0" algn="ctr">
              <a:lnSpc>
                <a:spcPct val="100000"/>
              </a:lnSpc>
              <a:spcBef>
                <a:spcPts val="0"/>
              </a:spcBef>
              <a:spcAft>
                <a:spcPts val="0"/>
              </a:spcAft>
              <a:buSzPts val="3200"/>
              <a:buNone/>
            </a:pPr>
            <a:r>
              <a:rPr lang="en-US" sz="1900"/>
              <a:t>Owner: Peter Zha</a:t>
            </a:r>
            <a:endParaRPr sz="1900"/>
          </a:p>
        </p:txBody>
      </p:sp>
      <p:pic>
        <p:nvPicPr>
          <p:cNvPr id="146" name="Google Shape;146;g19419f51523_0_7"/>
          <p:cNvPicPr preferRelativeResize="0"/>
          <p:nvPr/>
        </p:nvPicPr>
        <p:blipFill>
          <a:blip r:embed="rId3">
            <a:alphaModFix/>
          </a:blip>
          <a:stretch>
            <a:fillRect/>
          </a:stretch>
        </p:blipFill>
        <p:spPr>
          <a:xfrm>
            <a:off x="0" y="2507675"/>
            <a:ext cx="4572000" cy="2748067"/>
          </a:xfrm>
          <a:prstGeom prst="rect">
            <a:avLst/>
          </a:prstGeom>
          <a:noFill/>
          <a:ln>
            <a:noFill/>
          </a:ln>
        </p:spPr>
      </p:pic>
      <p:pic>
        <p:nvPicPr>
          <p:cNvPr id="147" name="Google Shape;147;g19419f51523_0_7"/>
          <p:cNvPicPr preferRelativeResize="0"/>
          <p:nvPr/>
        </p:nvPicPr>
        <p:blipFill>
          <a:blip r:embed="rId4">
            <a:alphaModFix/>
          </a:blip>
          <a:stretch>
            <a:fillRect/>
          </a:stretch>
        </p:blipFill>
        <p:spPr>
          <a:xfrm>
            <a:off x="4572024" y="2507675"/>
            <a:ext cx="4571976" cy="2748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8d45ca663f_3_2"/>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SC Subsystem Results</a:t>
            </a:r>
            <a:endParaRPr/>
          </a:p>
          <a:p>
            <a:pPr indent="0" lvl="0" marL="0" rtl="0" algn="ctr">
              <a:lnSpc>
                <a:spcPct val="100000"/>
              </a:lnSpc>
              <a:spcBef>
                <a:spcPts val="0"/>
              </a:spcBef>
              <a:spcAft>
                <a:spcPts val="0"/>
              </a:spcAft>
              <a:buSzPts val="3200"/>
              <a:buNone/>
            </a:pPr>
            <a:r>
              <a:rPr lang="en-US" sz="1900"/>
              <a:t>Owner: Peter Zha</a:t>
            </a:r>
            <a:endParaRPr sz="1900"/>
          </a:p>
        </p:txBody>
      </p:sp>
      <p:sp>
        <p:nvSpPr>
          <p:cNvPr id="153" name="Google Shape;153;g18d45ca663f_3_2"/>
          <p:cNvSpPr txBox="1"/>
          <p:nvPr/>
        </p:nvSpPr>
        <p:spPr>
          <a:xfrm>
            <a:off x="918300" y="2587825"/>
            <a:ext cx="730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p>
        </p:txBody>
      </p:sp>
      <p:graphicFrame>
        <p:nvGraphicFramePr>
          <p:cNvPr id="154" name="Google Shape;154;g18d45ca663f_3_2"/>
          <p:cNvGraphicFramePr/>
          <p:nvPr/>
        </p:nvGraphicFramePr>
        <p:xfrm>
          <a:off x="757225" y="2587825"/>
          <a:ext cx="3000000" cy="3000000"/>
        </p:xfrm>
        <a:graphic>
          <a:graphicData uri="http://schemas.openxmlformats.org/drawingml/2006/table">
            <a:tbl>
              <a:tblPr>
                <a:noFill/>
                <a:tableStyleId>{22694D5E-8598-4CA1-A722-A516096D0DB9}</a:tableStyleId>
              </a:tblPr>
              <a:tblGrid>
                <a:gridCol w="1533525"/>
                <a:gridCol w="2438400"/>
                <a:gridCol w="2981325"/>
                <a:gridCol w="676275"/>
              </a:tblGrid>
              <a:tr h="47625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Test Name</a:t>
                      </a:r>
                      <a:endParaRPr b="1"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Validation Requirements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Methodology</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Status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76250">
                <a:tc>
                  <a:txBody>
                    <a:bodyPr/>
                    <a:lstStyle/>
                    <a:p>
                      <a:pPr indent="0" lvl="0" marL="0" rtl="0" algn="l">
                        <a:lnSpc>
                          <a:spcPct val="115000"/>
                        </a:lnSpc>
                        <a:spcBef>
                          <a:spcPts val="0"/>
                        </a:spcBef>
                        <a:spcAft>
                          <a:spcPts val="0"/>
                        </a:spcAft>
                        <a:buNone/>
                      </a:pPr>
                      <a:r>
                        <a:rPr i="1" lang="en-US" sz="1000"/>
                        <a:t>Input/Output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t>Switch correctly transfers input power to output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t>Measure voltage and current at the load of the switch and compare with expected current and voltage values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476250">
                <a:tc>
                  <a:txBody>
                    <a:bodyPr/>
                    <a:lstStyle/>
                    <a:p>
                      <a:pPr indent="0" lvl="0" marL="0" rtl="0" algn="l">
                        <a:lnSpc>
                          <a:spcPct val="115000"/>
                        </a:lnSpc>
                        <a:spcBef>
                          <a:spcPts val="0"/>
                        </a:spcBef>
                        <a:spcAft>
                          <a:spcPts val="0"/>
                        </a:spcAft>
                        <a:buNone/>
                      </a:pPr>
                      <a:r>
                        <a:rPr i="1" lang="en-US" sz="1000"/>
                        <a:t>Switch Validation</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The switch correctly switches between outputs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signals from microcontroller and test combination of expected inputs/outputs and verify with voltage and current measurements.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bl>
          </a:graphicData>
        </a:graphic>
      </p:graphicFrame>
      <p:graphicFrame>
        <p:nvGraphicFramePr>
          <p:cNvPr id="155" name="Google Shape;155;g18d45ca663f_3_2"/>
          <p:cNvGraphicFramePr/>
          <p:nvPr/>
        </p:nvGraphicFramePr>
        <p:xfrm>
          <a:off x="757225" y="4625525"/>
          <a:ext cx="3000000" cy="3000000"/>
        </p:xfrm>
        <a:graphic>
          <a:graphicData uri="http://schemas.openxmlformats.org/drawingml/2006/table">
            <a:tbl>
              <a:tblPr>
                <a:noFill/>
                <a:tableStyleId>{22694D5E-8598-4CA1-A722-A516096D0DB9}</a:tableStyleId>
              </a:tblPr>
              <a:tblGrid>
                <a:gridCol w="1533525"/>
                <a:gridCol w="2438400"/>
                <a:gridCol w="2981325"/>
                <a:gridCol w="676275"/>
              </a:tblGrid>
              <a:tr h="476250">
                <a:tc>
                  <a:txBody>
                    <a:bodyPr/>
                    <a:lstStyle/>
                    <a:p>
                      <a:pPr indent="0" lvl="0" marL="0" rtl="0" algn="l">
                        <a:lnSpc>
                          <a:spcPct val="115000"/>
                        </a:lnSpc>
                        <a:spcBef>
                          <a:spcPts val="0"/>
                        </a:spcBef>
                        <a:spcAft>
                          <a:spcPts val="0"/>
                        </a:spcAft>
                        <a:buNone/>
                      </a:pPr>
                      <a:r>
                        <a:rPr i="1" lang="en-US" sz="1000"/>
                        <a:t>Charge Batteries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Wind-Power is correctly charging the battery bank with appropriate switching maneuvers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Use wind-turbine to output power, measure if battery capacity has gone up</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333375">
                <a:tc>
                  <a:txBody>
                    <a:bodyPr/>
                    <a:lstStyle/>
                    <a:p>
                      <a:pPr indent="0" lvl="0" marL="0" rtl="0" algn="l">
                        <a:lnSpc>
                          <a:spcPct val="115000"/>
                        </a:lnSpc>
                        <a:spcBef>
                          <a:spcPts val="0"/>
                        </a:spcBef>
                        <a:spcAft>
                          <a:spcPts val="0"/>
                        </a:spcAft>
                        <a:buNone/>
                      </a:pPr>
                      <a:r>
                        <a:rPr i="1" lang="en-US" sz="1000"/>
                        <a:t>Power Output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Battery bank is used to power the load with appropriate switching maneuvers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Measure voltage and current at output when battery switches to determine proper switching of power.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50097236e2_0_34"/>
          <p:cNvSpPr txBox="1"/>
          <p:nvPr>
            <p:ph type="title"/>
          </p:nvPr>
        </p:nvSpPr>
        <p:spPr>
          <a:xfrm>
            <a:off x="457200" y="2887949"/>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Inversion and Conversion Subsystem</a:t>
            </a:r>
            <a:endParaRPr/>
          </a:p>
          <a:p>
            <a:pPr indent="0" lvl="0" marL="0" rtl="0" algn="ctr">
              <a:lnSpc>
                <a:spcPct val="100000"/>
              </a:lnSpc>
              <a:spcBef>
                <a:spcPts val="0"/>
              </a:spcBef>
              <a:spcAft>
                <a:spcPts val="0"/>
              </a:spcAft>
              <a:buSzPts val="3200"/>
              <a:buNone/>
            </a:pPr>
            <a:r>
              <a:rPr lang="en-US" sz="1900"/>
              <a:t>Owner: Reginald Sampson</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50097236e2_0_54"/>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I&amp;C Subsystem Overview</a:t>
            </a:r>
            <a:endParaRPr/>
          </a:p>
          <a:p>
            <a:pPr indent="0" lvl="0" marL="0" rtl="0" algn="ctr">
              <a:lnSpc>
                <a:spcPct val="100000"/>
              </a:lnSpc>
              <a:spcBef>
                <a:spcPts val="0"/>
              </a:spcBef>
              <a:spcAft>
                <a:spcPts val="0"/>
              </a:spcAft>
              <a:buSzPts val="3200"/>
              <a:buNone/>
            </a:pPr>
            <a:r>
              <a:rPr lang="en-US" sz="1900"/>
              <a:t>Owner: Reginald Sampson</a:t>
            </a:r>
            <a:endParaRPr sz="1900"/>
          </a:p>
        </p:txBody>
      </p:sp>
      <p:sp>
        <p:nvSpPr>
          <p:cNvPr id="166" name="Google Shape;166;g150097236e2_0_54"/>
          <p:cNvSpPr txBox="1"/>
          <p:nvPr/>
        </p:nvSpPr>
        <p:spPr>
          <a:xfrm>
            <a:off x="918300" y="2587825"/>
            <a:ext cx="73074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Designed three PCBs</a:t>
            </a:r>
            <a:endParaRPr sz="2000"/>
          </a:p>
          <a:p>
            <a:pPr indent="-355600" lvl="0" marL="457200" rtl="0" algn="l">
              <a:spcBef>
                <a:spcPts val="0"/>
              </a:spcBef>
              <a:spcAft>
                <a:spcPts val="0"/>
              </a:spcAft>
              <a:buSzPts val="2000"/>
              <a:buChar char="●"/>
            </a:pPr>
            <a:r>
              <a:rPr lang="en-US" sz="2000"/>
              <a:t>Inverter PCB to convert DC to AC</a:t>
            </a:r>
            <a:endParaRPr sz="2000"/>
          </a:p>
          <a:p>
            <a:pPr indent="-355600" lvl="0" marL="457200" rtl="0" algn="l">
              <a:spcBef>
                <a:spcPts val="0"/>
              </a:spcBef>
              <a:spcAft>
                <a:spcPts val="0"/>
              </a:spcAft>
              <a:buSzPts val="2000"/>
              <a:buChar char="●"/>
            </a:pPr>
            <a:r>
              <a:rPr lang="en-US" sz="2000"/>
              <a:t>Boost Converter PCB to convert DC to boosted DC</a:t>
            </a:r>
            <a:endParaRPr sz="2000"/>
          </a:p>
          <a:p>
            <a:pPr indent="-355600" lvl="0" marL="457200" rtl="0" algn="l">
              <a:spcBef>
                <a:spcPts val="0"/>
              </a:spcBef>
              <a:spcAft>
                <a:spcPts val="0"/>
              </a:spcAft>
              <a:buSzPts val="2000"/>
              <a:buChar char="●"/>
            </a:pPr>
            <a:r>
              <a:rPr lang="en-US" sz="2000"/>
              <a:t>Load Network PCB to filter voltage</a:t>
            </a:r>
            <a:endParaRPr sz="2000"/>
          </a:p>
        </p:txBody>
      </p:sp>
      <p:pic>
        <p:nvPicPr>
          <p:cNvPr id="167" name="Google Shape;167;g150097236e2_0_54"/>
          <p:cNvPicPr preferRelativeResize="0"/>
          <p:nvPr/>
        </p:nvPicPr>
        <p:blipFill rotWithShape="1">
          <a:blip r:embed="rId3">
            <a:alphaModFix/>
          </a:blip>
          <a:srcRect b="19774" l="23249" r="13742" t="48206"/>
          <a:stretch/>
        </p:blipFill>
        <p:spPr>
          <a:xfrm>
            <a:off x="283813" y="4071050"/>
            <a:ext cx="8576376" cy="247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8d45ca663f_0_28"/>
          <p:cNvSpPr txBox="1"/>
          <p:nvPr>
            <p:ph type="title"/>
          </p:nvPr>
        </p:nvSpPr>
        <p:spPr>
          <a:xfrm>
            <a:off x="345375" y="1049175"/>
            <a:ext cx="84861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I&amp;C Subsystem Challenges and Solutions</a:t>
            </a:r>
            <a:endParaRPr/>
          </a:p>
          <a:p>
            <a:pPr indent="0" lvl="0" marL="0" rtl="0" algn="ctr">
              <a:lnSpc>
                <a:spcPct val="100000"/>
              </a:lnSpc>
              <a:spcBef>
                <a:spcPts val="0"/>
              </a:spcBef>
              <a:spcAft>
                <a:spcPts val="0"/>
              </a:spcAft>
              <a:buSzPts val="3200"/>
              <a:buNone/>
            </a:pPr>
            <a:r>
              <a:rPr lang="en-US" sz="1900"/>
              <a:t>Owner: Reginald Sampson</a:t>
            </a:r>
            <a:endParaRPr sz="1900"/>
          </a:p>
        </p:txBody>
      </p:sp>
      <p:graphicFrame>
        <p:nvGraphicFramePr>
          <p:cNvPr id="173" name="Google Shape;173;g18d45ca663f_0_28"/>
          <p:cNvGraphicFramePr/>
          <p:nvPr/>
        </p:nvGraphicFramePr>
        <p:xfrm>
          <a:off x="952500" y="2081925"/>
          <a:ext cx="3000000" cy="3000000"/>
        </p:xfrm>
        <a:graphic>
          <a:graphicData uri="http://schemas.openxmlformats.org/drawingml/2006/table">
            <a:tbl>
              <a:tblPr>
                <a:noFill/>
                <a:tableStyleId>{BC85527B-5B87-4E81-9E31-12806E243598}</a:tableStyleId>
              </a:tblPr>
              <a:tblGrid>
                <a:gridCol w="3619500"/>
                <a:gridCol w="3619500"/>
              </a:tblGrid>
              <a:tr h="381000">
                <a:tc>
                  <a:txBody>
                    <a:bodyPr/>
                    <a:lstStyle/>
                    <a:p>
                      <a:pPr indent="0" lvl="0" marL="0" rtl="0" algn="l">
                        <a:spcBef>
                          <a:spcPts val="0"/>
                        </a:spcBef>
                        <a:spcAft>
                          <a:spcPts val="0"/>
                        </a:spcAft>
                        <a:buNone/>
                      </a:pPr>
                      <a:r>
                        <a:rPr lang="en-US"/>
                        <a:t>Challenges</a:t>
                      </a:r>
                      <a:endParaRPr/>
                    </a:p>
                  </a:txBody>
                  <a:tcPr marT="91425" marB="91425" marR="91425" marL="91425">
                    <a:solidFill>
                      <a:srgbClr val="F4CCCC"/>
                    </a:solidFill>
                  </a:tcPr>
                </a:tc>
                <a:tc>
                  <a:txBody>
                    <a:bodyPr/>
                    <a:lstStyle/>
                    <a:p>
                      <a:pPr indent="0" lvl="0" marL="0" rtl="0" algn="l">
                        <a:spcBef>
                          <a:spcPts val="0"/>
                        </a:spcBef>
                        <a:spcAft>
                          <a:spcPts val="0"/>
                        </a:spcAft>
                        <a:buNone/>
                      </a:pPr>
                      <a:r>
                        <a:rPr lang="en-US"/>
                        <a:t>Solutions</a:t>
                      </a:r>
                      <a:endParaRPr/>
                    </a:p>
                  </a:txBody>
                  <a:tcPr marT="91425" marB="91425" marR="91425" marL="91425">
                    <a:solidFill>
                      <a:srgbClr val="D9EAD3"/>
                    </a:solidFill>
                  </a:tcPr>
                </a:tc>
              </a:tr>
              <a:tr h="381000">
                <a:tc>
                  <a:txBody>
                    <a:bodyPr/>
                    <a:lstStyle/>
                    <a:p>
                      <a:pPr indent="0" lvl="0" marL="0" rtl="0" algn="l">
                        <a:spcBef>
                          <a:spcPts val="0"/>
                        </a:spcBef>
                        <a:spcAft>
                          <a:spcPts val="0"/>
                        </a:spcAft>
                        <a:buNone/>
                      </a:pPr>
                      <a:r>
                        <a:rPr lang="en-US"/>
                        <a:t>Inductor footprint on Converter PCB did not match actual size of </a:t>
                      </a:r>
                      <a:r>
                        <a:rPr lang="en-US"/>
                        <a:t>inductor</a:t>
                      </a:r>
                      <a:r>
                        <a:rPr lang="en-US"/>
                        <a:t> leads</a:t>
                      </a:r>
                      <a:endParaRPr/>
                    </a:p>
                  </a:txBody>
                  <a:tcPr marT="91425" marB="91425" marR="91425" marL="91425"/>
                </a:tc>
                <a:tc>
                  <a:txBody>
                    <a:bodyPr/>
                    <a:lstStyle/>
                    <a:p>
                      <a:pPr indent="0" lvl="0" marL="0" rtl="0" algn="l">
                        <a:spcBef>
                          <a:spcPts val="0"/>
                        </a:spcBef>
                        <a:spcAft>
                          <a:spcPts val="0"/>
                        </a:spcAft>
                        <a:buNone/>
                      </a:pPr>
                      <a:r>
                        <a:rPr lang="en-US"/>
                        <a:t>Removed trace soldering mask for inductor holes, drilled bigger holes and resoldered new through hole pad</a:t>
                      </a:r>
                      <a:endParaRPr/>
                    </a:p>
                  </a:txBody>
                  <a:tcPr marT="91425" marB="91425" marR="91425" marL="91425"/>
                </a:tc>
              </a:tr>
              <a:tr h="381000">
                <a:tc>
                  <a:txBody>
                    <a:bodyPr/>
                    <a:lstStyle/>
                    <a:p>
                      <a:pPr indent="0" lvl="0" marL="0" rtl="0" algn="l">
                        <a:spcBef>
                          <a:spcPts val="0"/>
                        </a:spcBef>
                        <a:spcAft>
                          <a:spcPts val="0"/>
                        </a:spcAft>
                        <a:buNone/>
                      </a:pPr>
                      <a:r>
                        <a:rPr lang="en-US"/>
                        <a:t>The </a:t>
                      </a:r>
                      <a:r>
                        <a:rPr lang="en-US"/>
                        <a:t>inverter</a:t>
                      </a:r>
                      <a:r>
                        <a:rPr lang="en-US"/>
                        <a:t> input is not </a:t>
                      </a:r>
                      <a:r>
                        <a:rPr lang="en-US"/>
                        <a:t>high</a:t>
                      </a:r>
                      <a:r>
                        <a:rPr lang="en-US"/>
                        <a:t> enough to produce the desired output</a:t>
                      </a:r>
                      <a:endParaRPr/>
                    </a:p>
                  </a:txBody>
                  <a:tcPr marT="91425" marB="91425" marR="91425" marL="91425"/>
                </a:tc>
                <a:tc>
                  <a:txBody>
                    <a:bodyPr/>
                    <a:lstStyle/>
                    <a:p>
                      <a:pPr indent="0" lvl="0" marL="0" rtl="0" algn="l">
                        <a:spcBef>
                          <a:spcPts val="0"/>
                        </a:spcBef>
                        <a:spcAft>
                          <a:spcPts val="0"/>
                        </a:spcAft>
                        <a:buNone/>
                      </a:pPr>
                      <a:r>
                        <a:rPr lang="en-US"/>
                        <a:t>Use additional boost converter to boost inverter input or use current output</a:t>
                      </a:r>
                      <a:endParaRPr/>
                    </a:p>
                  </a:txBody>
                  <a:tcPr marT="91425" marB="91425" marR="91425" marL="91425"/>
                </a:tc>
              </a:tr>
              <a:tr h="808325">
                <a:tc>
                  <a:txBody>
                    <a:bodyPr/>
                    <a:lstStyle/>
                    <a:p>
                      <a:pPr indent="0" lvl="0" marL="0" rtl="0" algn="l">
                        <a:spcBef>
                          <a:spcPts val="0"/>
                        </a:spcBef>
                        <a:spcAft>
                          <a:spcPts val="0"/>
                        </a:spcAft>
                        <a:buNone/>
                      </a:pPr>
                      <a:r>
                        <a:rPr lang="en-US"/>
                        <a:t>First transformer only allowed a load current draw of 0.4A</a:t>
                      </a:r>
                      <a:endParaRPr/>
                    </a:p>
                  </a:txBody>
                  <a:tcPr marT="91425" marB="91425" marR="91425" marL="91425"/>
                </a:tc>
                <a:tc>
                  <a:txBody>
                    <a:bodyPr/>
                    <a:lstStyle/>
                    <a:p>
                      <a:pPr indent="0" lvl="0" marL="0" rtl="0" algn="l">
                        <a:spcBef>
                          <a:spcPts val="0"/>
                        </a:spcBef>
                        <a:spcAft>
                          <a:spcPts val="0"/>
                        </a:spcAft>
                        <a:buNone/>
                      </a:pPr>
                      <a:r>
                        <a:rPr lang="en-US"/>
                        <a:t>Replaced first transformer with a second transformer that allowed a load current draw of 3A</a:t>
                      </a:r>
                      <a:endParaRPr/>
                    </a:p>
                  </a:txBody>
                  <a:tcPr marT="91425" marB="91425" marR="91425" marL="91425"/>
                </a:tc>
              </a:tr>
              <a:tr h="381000">
                <a:tc>
                  <a:txBody>
                    <a:bodyPr/>
                    <a:lstStyle/>
                    <a:p>
                      <a:pPr indent="0" lvl="0" marL="0" rtl="0" algn="l">
                        <a:spcBef>
                          <a:spcPts val="0"/>
                        </a:spcBef>
                        <a:spcAft>
                          <a:spcPts val="0"/>
                        </a:spcAft>
                        <a:buNone/>
                      </a:pPr>
                      <a:r>
                        <a:rPr lang="en-US"/>
                        <a:t>The second </a:t>
                      </a:r>
                      <a:r>
                        <a:rPr lang="en-US"/>
                        <a:t>transformer</a:t>
                      </a:r>
                      <a:r>
                        <a:rPr lang="en-US"/>
                        <a:t> </a:t>
                      </a:r>
                      <a:r>
                        <a:rPr lang="en-US"/>
                        <a:t>costumes</a:t>
                      </a:r>
                      <a:r>
                        <a:rPr lang="en-US"/>
                        <a:t> powers and draws current even when the </a:t>
                      </a:r>
                      <a:r>
                        <a:rPr lang="en-US"/>
                        <a:t>inverter</a:t>
                      </a:r>
                      <a:r>
                        <a:rPr lang="en-US"/>
                        <a:t> is an open circuit</a:t>
                      </a:r>
                      <a:endParaRPr/>
                    </a:p>
                  </a:txBody>
                  <a:tcPr marT="91425" marB="91425" marR="91425" marL="91425"/>
                </a:tc>
                <a:tc>
                  <a:txBody>
                    <a:bodyPr/>
                    <a:lstStyle/>
                    <a:p>
                      <a:pPr indent="0" lvl="0" marL="0" rtl="0" algn="l">
                        <a:spcBef>
                          <a:spcPts val="0"/>
                        </a:spcBef>
                        <a:spcAft>
                          <a:spcPts val="0"/>
                        </a:spcAft>
                        <a:buNone/>
                      </a:pPr>
                      <a:r>
                        <a:rPr lang="en-US"/>
                        <a:t>Reexamined the terminal connections between the inverter and transformer and </a:t>
                      </a:r>
                      <a:r>
                        <a:rPr lang="en-US"/>
                        <a:t>between</a:t>
                      </a:r>
                      <a:r>
                        <a:rPr lang="en-US"/>
                        <a:t> the transformer and load</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8d45ca663f_0_32"/>
          <p:cNvSpPr txBox="1"/>
          <p:nvPr>
            <p:ph type="title"/>
          </p:nvPr>
        </p:nvSpPr>
        <p:spPr>
          <a:xfrm>
            <a:off x="345375" y="1078350"/>
            <a:ext cx="84861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I&amp;C Subsystem Results</a:t>
            </a:r>
            <a:endParaRPr/>
          </a:p>
          <a:p>
            <a:pPr indent="0" lvl="0" marL="0" rtl="0" algn="ctr">
              <a:lnSpc>
                <a:spcPct val="100000"/>
              </a:lnSpc>
              <a:spcBef>
                <a:spcPts val="0"/>
              </a:spcBef>
              <a:spcAft>
                <a:spcPts val="0"/>
              </a:spcAft>
              <a:buSzPts val="3200"/>
              <a:buNone/>
            </a:pPr>
            <a:r>
              <a:rPr lang="en-US" sz="1900"/>
              <a:t>Owner: Reginald Sampson</a:t>
            </a:r>
            <a:endParaRPr sz="1900"/>
          </a:p>
        </p:txBody>
      </p:sp>
      <p:sp>
        <p:nvSpPr>
          <p:cNvPr id="179" name="Google Shape;179;g18d45ca663f_0_32"/>
          <p:cNvSpPr txBox="1"/>
          <p:nvPr/>
        </p:nvSpPr>
        <p:spPr>
          <a:xfrm>
            <a:off x="6523925" y="2216375"/>
            <a:ext cx="27096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Comparison of the battery life </a:t>
            </a:r>
            <a:r>
              <a:rPr lang="en-US" sz="2000">
                <a:solidFill>
                  <a:schemeClr val="dk1"/>
                </a:solidFill>
              </a:rPr>
              <a:t>duration between the expected and actual current draw</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Expected current draw assumed to be 0.1 A at no load</a:t>
            </a:r>
            <a:endParaRPr sz="2000">
              <a:solidFill>
                <a:schemeClr val="dk1"/>
              </a:solidFill>
            </a:endParaRPr>
          </a:p>
        </p:txBody>
      </p:sp>
      <p:pic>
        <p:nvPicPr>
          <p:cNvPr id="180" name="Google Shape;180;g18d45ca663f_0_32"/>
          <p:cNvPicPr preferRelativeResize="0"/>
          <p:nvPr/>
        </p:nvPicPr>
        <p:blipFill>
          <a:blip r:embed="rId3">
            <a:alphaModFix/>
          </a:blip>
          <a:stretch>
            <a:fillRect/>
          </a:stretch>
        </p:blipFill>
        <p:spPr>
          <a:xfrm>
            <a:off x="0" y="2216375"/>
            <a:ext cx="6678700" cy="42058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Problem Overview</a:t>
            </a:r>
            <a:endParaRPr/>
          </a:p>
        </p:txBody>
      </p:sp>
      <p:sp>
        <p:nvSpPr>
          <p:cNvPr id="65" name="Google Shape;65;p2"/>
          <p:cNvSpPr txBox="1"/>
          <p:nvPr>
            <p:ph idx="1" type="body"/>
          </p:nvPr>
        </p:nvSpPr>
        <p:spPr>
          <a:xfrm>
            <a:off x="130250" y="2049275"/>
            <a:ext cx="8883600" cy="4637400"/>
          </a:xfrm>
          <a:prstGeom prst="rect">
            <a:avLst/>
          </a:prstGeom>
          <a:noFill/>
          <a:ln>
            <a:noFill/>
          </a:ln>
        </p:spPr>
        <p:txBody>
          <a:bodyPr anchorCtr="0" anchor="t" bIns="45700" lIns="91425" spcFirstLastPara="1" rIns="91425" wrap="square" tIns="45700">
            <a:normAutofit/>
          </a:bodyPr>
          <a:lstStyle/>
          <a:p>
            <a:pPr indent="-412750" lvl="0" marL="457200" rtl="0" algn="l">
              <a:lnSpc>
                <a:spcPct val="100000"/>
              </a:lnSpc>
              <a:spcBef>
                <a:spcPts val="1000"/>
              </a:spcBef>
              <a:spcAft>
                <a:spcPts val="0"/>
              </a:spcAft>
              <a:buSzPts val="2900"/>
              <a:buChar char="•"/>
            </a:pPr>
            <a:r>
              <a:rPr lang="en-US" sz="2900"/>
              <a:t>Showcase that local renewable power generation is achievable to reduce reliance on fossil fuels</a:t>
            </a:r>
            <a:endParaRPr sz="2900"/>
          </a:p>
          <a:p>
            <a:pPr indent="-412750" lvl="0" marL="457200" rtl="0" algn="l">
              <a:lnSpc>
                <a:spcPct val="100000"/>
              </a:lnSpc>
              <a:spcBef>
                <a:spcPts val="1000"/>
              </a:spcBef>
              <a:spcAft>
                <a:spcPts val="1000"/>
              </a:spcAft>
              <a:buSzPts val="2900"/>
              <a:buChar char="•"/>
            </a:pPr>
            <a:r>
              <a:rPr lang="en-US" sz="2900"/>
              <a:t>Using an AC power source to capture energy, store it in batteries, and power AC and DC loads</a:t>
            </a:r>
            <a:endParaRPr sz="2900"/>
          </a:p>
        </p:txBody>
      </p:sp>
      <p:pic>
        <p:nvPicPr>
          <p:cNvPr id="66" name="Google Shape;66;p2"/>
          <p:cNvPicPr preferRelativeResize="0"/>
          <p:nvPr/>
        </p:nvPicPr>
        <p:blipFill rotWithShape="1">
          <a:blip r:embed="rId3">
            <a:alphaModFix/>
          </a:blip>
          <a:srcRect b="7806" l="0" r="0" t="12502"/>
          <a:stretch/>
        </p:blipFill>
        <p:spPr>
          <a:xfrm>
            <a:off x="258075" y="4577050"/>
            <a:ext cx="8627951" cy="2280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94110a76d7_2_35"/>
          <p:cNvSpPr txBox="1"/>
          <p:nvPr>
            <p:ph type="title"/>
          </p:nvPr>
        </p:nvSpPr>
        <p:spPr>
          <a:xfrm>
            <a:off x="345375" y="1078350"/>
            <a:ext cx="84861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I&amp;C Subsystem Results</a:t>
            </a:r>
            <a:endParaRPr/>
          </a:p>
          <a:p>
            <a:pPr indent="0" lvl="0" marL="0" rtl="0" algn="ctr">
              <a:lnSpc>
                <a:spcPct val="100000"/>
              </a:lnSpc>
              <a:spcBef>
                <a:spcPts val="0"/>
              </a:spcBef>
              <a:spcAft>
                <a:spcPts val="0"/>
              </a:spcAft>
              <a:buSzPts val="3200"/>
              <a:buNone/>
            </a:pPr>
            <a:r>
              <a:rPr lang="en-US" sz="1900"/>
              <a:t>Owner: Reginald Sampson</a:t>
            </a:r>
            <a:endParaRPr sz="1900"/>
          </a:p>
        </p:txBody>
      </p:sp>
      <p:sp>
        <p:nvSpPr>
          <p:cNvPr id="186" name="Google Shape;186;g194110a76d7_2_35"/>
          <p:cNvSpPr txBox="1"/>
          <p:nvPr/>
        </p:nvSpPr>
        <p:spPr>
          <a:xfrm>
            <a:off x="6511125" y="2221200"/>
            <a:ext cx="27096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Expected current draw assumed to be ~0.97 A with no load</a:t>
            </a:r>
            <a:endParaRPr sz="2000">
              <a:solidFill>
                <a:schemeClr val="dk1"/>
              </a:solidFill>
            </a:endParaRPr>
          </a:p>
        </p:txBody>
      </p:sp>
      <p:pic>
        <p:nvPicPr>
          <p:cNvPr id="187" name="Google Shape;187;g194110a76d7_2_35"/>
          <p:cNvPicPr preferRelativeResize="0"/>
          <p:nvPr/>
        </p:nvPicPr>
        <p:blipFill>
          <a:blip r:embed="rId3">
            <a:alphaModFix/>
          </a:blip>
          <a:stretch>
            <a:fillRect/>
          </a:stretch>
        </p:blipFill>
        <p:spPr>
          <a:xfrm>
            <a:off x="0" y="2221200"/>
            <a:ext cx="6645101" cy="4188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94110a76d7_2_15"/>
          <p:cNvSpPr txBox="1"/>
          <p:nvPr>
            <p:ph type="title"/>
          </p:nvPr>
        </p:nvSpPr>
        <p:spPr>
          <a:xfrm>
            <a:off x="345375" y="1078350"/>
            <a:ext cx="84861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I&amp;C Subsystem Results</a:t>
            </a:r>
            <a:endParaRPr/>
          </a:p>
          <a:p>
            <a:pPr indent="0" lvl="0" marL="0" rtl="0" algn="ctr">
              <a:lnSpc>
                <a:spcPct val="100000"/>
              </a:lnSpc>
              <a:spcBef>
                <a:spcPts val="0"/>
              </a:spcBef>
              <a:spcAft>
                <a:spcPts val="0"/>
              </a:spcAft>
              <a:buSzPts val="3200"/>
              <a:buNone/>
            </a:pPr>
            <a:r>
              <a:rPr lang="en-US" sz="1900"/>
              <a:t>Owner: Reginald Sampson</a:t>
            </a:r>
            <a:endParaRPr sz="1900"/>
          </a:p>
        </p:txBody>
      </p:sp>
      <p:graphicFrame>
        <p:nvGraphicFramePr>
          <p:cNvPr id="193" name="Google Shape;193;g194110a76d7_2_15"/>
          <p:cNvGraphicFramePr/>
          <p:nvPr/>
        </p:nvGraphicFramePr>
        <p:xfrm>
          <a:off x="924575" y="2160460"/>
          <a:ext cx="3000000" cy="3000000"/>
        </p:xfrm>
        <a:graphic>
          <a:graphicData uri="http://schemas.openxmlformats.org/drawingml/2006/table">
            <a:tbl>
              <a:tblPr>
                <a:noFill/>
                <a:tableStyleId>{BC85527B-5B87-4E81-9E31-12806E243598}</a:tableStyleId>
              </a:tblPr>
              <a:tblGrid>
                <a:gridCol w="2942375"/>
                <a:gridCol w="2063475"/>
                <a:gridCol w="2288975"/>
              </a:tblGrid>
              <a:tr h="286450">
                <a:tc>
                  <a:txBody>
                    <a:bodyPr/>
                    <a:lstStyle/>
                    <a:p>
                      <a:pPr indent="0" lvl="0" marL="0" rtl="0" algn="l">
                        <a:spcBef>
                          <a:spcPts val="0"/>
                        </a:spcBef>
                        <a:spcAft>
                          <a:spcPts val="0"/>
                        </a:spcAft>
                        <a:buNone/>
                      </a:pPr>
                      <a:r>
                        <a:t/>
                      </a:r>
                      <a:endParaRPr b="1" sz="1300"/>
                    </a:p>
                  </a:txBody>
                  <a:tcPr marT="45700" marB="45700" marR="91425" marL="91425"/>
                </a:tc>
                <a:tc gridSpan="2">
                  <a:txBody>
                    <a:bodyPr/>
                    <a:lstStyle/>
                    <a:p>
                      <a:pPr indent="0" lvl="0" marL="0" rtl="0" algn="ctr">
                        <a:spcBef>
                          <a:spcPts val="0"/>
                        </a:spcBef>
                        <a:spcAft>
                          <a:spcPts val="0"/>
                        </a:spcAft>
                        <a:buNone/>
                      </a:pPr>
                      <a:r>
                        <a:rPr b="1" lang="en-US" sz="1300"/>
                        <a:t>Full Integrated Duration from Draw</a:t>
                      </a:r>
                      <a:endParaRPr b="1" sz="1300"/>
                    </a:p>
                  </a:txBody>
                  <a:tcPr marT="45700" marB="45700" marR="91425" marL="91425" anchor="ctr"/>
                </a:tc>
                <a:tc hMerge="1"/>
              </a:tr>
              <a:tr h="430500">
                <a:tc>
                  <a:txBody>
                    <a:bodyPr/>
                    <a:lstStyle/>
                    <a:p>
                      <a:pPr indent="0" lvl="0" marL="0" rtl="0" algn="l">
                        <a:spcBef>
                          <a:spcPts val="0"/>
                        </a:spcBef>
                        <a:spcAft>
                          <a:spcPts val="0"/>
                        </a:spcAft>
                        <a:buNone/>
                      </a:pPr>
                      <a:r>
                        <a:t/>
                      </a:r>
                      <a:endParaRPr b="1" sz="1300"/>
                    </a:p>
                  </a:txBody>
                  <a:tcPr marT="45700" marB="45700" marR="91425" marL="91425"/>
                </a:tc>
                <a:tc>
                  <a:txBody>
                    <a:bodyPr/>
                    <a:lstStyle/>
                    <a:p>
                      <a:pPr indent="0" lvl="0" marL="0" rtl="0" algn="ctr">
                        <a:spcBef>
                          <a:spcPts val="0"/>
                        </a:spcBef>
                        <a:spcAft>
                          <a:spcPts val="0"/>
                        </a:spcAft>
                        <a:buNone/>
                      </a:pPr>
                      <a:r>
                        <a:rPr b="1" lang="en-US" sz="1300"/>
                        <a:t>Battery Life Duration (HR)</a:t>
                      </a:r>
                      <a:endParaRPr b="1" sz="1300"/>
                    </a:p>
                  </a:txBody>
                  <a:tcPr marT="45700" marB="45700" marR="91425" marL="91425" anchor="ctr"/>
                </a:tc>
                <a:tc>
                  <a:txBody>
                    <a:bodyPr/>
                    <a:lstStyle/>
                    <a:p>
                      <a:pPr indent="0" lvl="0" marL="0" rtl="0" algn="ctr">
                        <a:spcBef>
                          <a:spcPts val="0"/>
                        </a:spcBef>
                        <a:spcAft>
                          <a:spcPts val="0"/>
                        </a:spcAft>
                        <a:buNone/>
                      </a:pPr>
                      <a:r>
                        <a:rPr b="1" lang="en-US" sz="1300"/>
                        <a:t>Total Load Current Draw</a:t>
                      </a:r>
                      <a:endParaRPr b="1" sz="1300"/>
                    </a:p>
                  </a:txBody>
                  <a:tcPr marT="45700" marB="45700" marR="91425" marL="91425" anchor="ctr"/>
                </a:tc>
              </a:tr>
              <a:tr h="286450">
                <a:tc>
                  <a:txBody>
                    <a:bodyPr/>
                    <a:lstStyle/>
                    <a:p>
                      <a:pPr indent="0" lvl="0" marL="0" rtl="0" algn="l">
                        <a:spcBef>
                          <a:spcPts val="0"/>
                        </a:spcBef>
                        <a:spcAft>
                          <a:spcPts val="0"/>
                        </a:spcAft>
                        <a:buNone/>
                      </a:pPr>
                      <a:r>
                        <a:rPr b="1" lang="en-US" sz="1300"/>
                        <a:t>No Load</a:t>
                      </a:r>
                      <a:endParaRPr b="1" sz="1300"/>
                    </a:p>
                  </a:txBody>
                  <a:tcPr marT="45700" marB="45700" marR="91425" marL="91425" anchor="ctr"/>
                </a:tc>
                <a:tc>
                  <a:txBody>
                    <a:bodyPr/>
                    <a:lstStyle/>
                    <a:p>
                      <a:pPr indent="0" lvl="0" marL="0" rtl="0" algn="ctr">
                        <a:spcBef>
                          <a:spcPts val="0"/>
                        </a:spcBef>
                        <a:spcAft>
                          <a:spcPts val="0"/>
                        </a:spcAft>
                        <a:buNone/>
                      </a:pPr>
                      <a:r>
                        <a:rPr lang="en-US" sz="1200"/>
                        <a:t>3.96</a:t>
                      </a:r>
                      <a:endParaRPr sz="1200"/>
                    </a:p>
                  </a:txBody>
                  <a:tcPr marT="45700" marB="45700" marR="91425" marL="91425" anchor="ctr"/>
                </a:tc>
                <a:tc>
                  <a:txBody>
                    <a:bodyPr/>
                    <a:lstStyle/>
                    <a:p>
                      <a:pPr indent="0" lvl="0" marL="0" rtl="0" algn="ctr">
                        <a:spcBef>
                          <a:spcPts val="0"/>
                        </a:spcBef>
                        <a:spcAft>
                          <a:spcPts val="0"/>
                        </a:spcAft>
                        <a:buNone/>
                      </a:pPr>
                      <a:r>
                        <a:rPr lang="en-US" sz="1200"/>
                        <a:t>0.97</a:t>
                      </a:r>
                      <a:endParaRPr sz="1200"/>
                    </a:p>
                  </a:txBody>
                  <a:tcPr marT="45700" marB="45700" marR="91425" marL="91425" anchor="ctr"/>
                </a:tc>
              </a:tr>
              <a:tr h="286450">
                <a:tc>
                  <a:txBody>
                    <a:bodyPr/>
                    <a:lstStyle/>
                    <a:p>
                      <a:pPr indent="0" lvl="0" marL="0" rtl="0" algn="l">
                        <a:spcBef>
                          <a:spcPts val="0"/>
                        </a:spcBef>
                        <a:spcAft>
                          <a:spcPts val="0"/>
                        </a:spcAft>
                        <a:buNone/>
                      </a:pPr>
                      <a:r>
                        <a:rPr b="1" lang="en-US" sz="1300"/>
                        <a:t>LEDS</a:t>
                      </a:r>
                      <a:endParaRPr b="1" sz="1300"/>
                    </a:p>
                  </a:txBody>
                  <a:tcPr marT="45700" marB="45700" marR="91425" marL="91425" anchor="ctr"/>
                </a:tc>
                <a:tc>
                  <a:txBody>
                    <a:bodyPr/>
                    <a:lstStyle/>
                    <a:p>
                      <a:pPr indent="0" lvl="0" marL="0" rtl="0" algn="ctr">
                        <a:spcBef>
                          <a:spcPts val="0"/>
                        </a:spcBef>
                        <a:spcAft>
                          <a:spcPts val="0"/>
                        </a:spcAft>
                        <a:buNone/>
                      </a:pPr>
                      <a:r>
                        <a:rPr lang="en-US" sz="1200"/>
                        <a:t>3.13</a:t>
                      </a:r>
                      <a:endParaRPr sz="1200"/>
                    </a:p>
                  </a:txBody>
                  <a:tcPr marT="45700" marB="45700" marR="91425" marL="91425" anchor="ctr"/>
                </a:tc>
                <a:tc>
                  <a:txBody>
                    <a:bodyPr/>
                    <a:lstStyle/>
                    <a:p>
                      <a:pPr indent="0" lvl="0" marL="0" rtl="0" algn="ctr">
                        <a:spcBef>
                          <a:spcPts val="0"/>
                        </a:spcBef>
                        <a:spcAft>
                          <a:spcPts val="0"/>
                        </a:spcAft>
                        <a:buNone/>
                      </a:pPr>
                      <a:r>
                        <a:rPr lang="en-US" sz="1200"/>
                        <a:t>1.15</a:t>
                      </a:r>
                      <a:endParaRPr sz="1200"/>
                    </a:p>
                  </a:txBody>
                  <a:tcPr marT="45700" marB="45700" marR="91425" marL="91425" anchor="ctr"/>
                </a:tc>
              </a:tr>
              <a:tr h="286450">
                <a:tc>
                  <a:txBody>
                    <a:bodyPr/>
                    <a:lstStyle/>
                    <a:p>
                      <a:pPr indent="0" lvl="0" marL="0" rtl="0" algn="l">
                        <a:spcBef>
                          <a:spcPts val="0"/>
                        </a:spcBef>
                        <a:spcAft>
                          <a:spcPts val="0"/>
                        </a:spcAft>
                        <a:buNone/>
                      </a:pPr>
                      <a:r>
                        <a:rPr b="1" lang="en-US" sz="1300"/>
                        <a:t>LEDS + Small Charger (w/ Airpods)</a:t>
                      </a:r>
                      <a:endParaRPr b="1" sz="1300"/>
                    </a:p>
                  </a:txBody>
                  <a:tcPr marT="45700" marB="45700" marR="91425" marL="91425" anchor="ctr"/>
                </a:tc>
                <a:tc>
                  <a:txBody>
                    <a:bodyPr/>
                    <a:lstStyle/>
                    <a:p>
                      <a:pPr indent="0" lvl="0" marL="0" rtl="0" algn="ctr">
                        <a:spcBef>
                          <a:spcPts val="0"/>
                        </a:spcBef>
                        <a:spcAft>
                          <a:spcPts val="0"/>
                        </a:spcAft>
                        <a:buNone/>
                      </a:pPr>
                      <a:r>
                        <a:rPr lang="en-US" sz="1200"/>
                        <a:t>2.71</a:t>
                      </a:r>
                      <a:endParaRPr sz="1200"/>
                    </a:p>
                  </a:txBody>
                  <a:tcPr marT="45700" marB="45700" marR="91425" marL="91425" anchor="ctr"/>
                </a:tc>
                <a:tc>
                  <a:txBody>
                    <a:bodyPr/>
                    <a:lstStyle/>
                    <a:p>
                      <a:pPr indent="0" lvl="0" marL="0" rtl="0" algn="ctr">
                        <a:spcBef>
                          <a:spcPts val="0"/>
                        </a:spcBef>
                        <a:spcAft>
                          <a:spcPts val="0"/>
                        </a:spcAft>
                        <a:buNone/>
                      </a:pPr>
                      <a:r>
                        <a:rPr lang="en-US" sz="1200"/>
                        <a:t>1.33</a:t>
                      </a:r>
                      <a:endParaRPr sz="1200"/>
                    </a:p>
                  </a:txBody>
                  <a:tcPr marT="45700" marB="45700" marR="91425" marL="91425" anchor="ctr"/>
                </a:tc>
              </a:tr>
              <a:tr h="286450">
                <a:tc>
                  <a:txBody>
                    <a:bodyPr/>
                    <a:lstStyle/>
                    <a:p>
                      <a:pPr indent="0" lvl="0" marL="0" rtl="0" algn="l">
                        <a:spcBef>
                          <a:spcPts val="0"/>
                        </a:spcBef>
                        <a:spcAft>
                          <a:spcPts val="0"/>
                        </a:spcAft>
                        <a:buNone/>
                      </a:pPr>
                      <a:r>
                        <a:rPr b="1" lang="en-US" sz="1300"/>
                        <a:t>LEDS + Big Charger (w/ Airpods)</a:t>
                      </a:r>
                      <a:endParaRPr b="1" sz="1300"/>
                    </a:p>
                  </a:txBody>
                  <a:tcPr marT="45700" marB="45700" marR="91425" marL="91425" anchor="ctr"/>
                </a:tc>
                <a:tc>
                  <a:txBody>
                    <a:bodyPr/>
                    <a:lstStyle/>
                    <a:p>
                      <a:pPr indent="0" lvl="0" marL="0" rtl="0" algn="ctr">
                        <a:spcBef>
                          <a:spcPts val="0"/>
                        </a:spcBef>
                        <a:spcAft>
                          <a:spcPts val="0"/>
                        </a:spcAft>
                        <a:buNone/>
                      </a:pPr>
                      <a:r>
                        <a:rPr lang="en-US" sz="1200"/>
                        <a:t>2.70</a:t>
                      </a:r>
                      <a:endParaRPr sz="1200"/>
                    </a:p>
                  </a:txBody>
                  <a:tcPr marT="45700" marB="45700" marR="91425" marL="91425" anchor="ctr"/>
                </a:tc>
                <a:tc>
                  <a:txBody>
                    <a:bodyPr/>
                    <a:lstStyle/>
                    <a:p>
                      <a:pPr indent="0" lvl="0" marL="0" rtl="0" algn="ctr">
                        <a:spcBef>
                          <a:spcPts val="0"/>
                        </a:spcBef>
                        <a:spcAft>
                          <a:spcPts val="0"/>
                        </a:spcAft>
                        <a:buNone/>
                      </a:pPr>
                      <a:r>
                        <a:rPr lang="en-US" sz="1200"/>
                        <a:t>1.33</a:t>
                      </a:r>
                      <a:endParaRPr sz="1200"/>
                    </a:p>
                  </a:txBody>
                  <a:tcPr marT="45700" marB="45700" marR="91425" marL="91425" anchor="ctr"/>
                </a:tc>
              </a:tr>
              <a:tr h="427800">
                <a:tc>
                  <a:txBody>
                    <a:bodyPr/>
                    <a:lstStyle/>
                    <a:p>
                      <a:pPr indent="0" lvl="0" marL="0" rtl="0" algn="l">
                        <a:spcBef>
                          <a:spcPts val="0"/>
                        </a:spcBef>
                        <a:spcAft>
                          <a:spcPts val="0"/>
                        </a:spcAft>
                        <a:buNone/>
                      </a:pPr>
                      <a:r>
                        <a:rPr b="1" lang="en-US" sz="1300"/>
                        <a:t>LEDS + Calculator </a:t>
                      </a:r>
                      <a:endParaRPr b="1" sz="1300"/>
                    </a:p>
                  </a:txBody>
                  <a:tcPr marT="45700" marB="45700" marR="91425" marL="91425" anchor="ctr"/>
                </a:tc>
                <a:tc>
                  <a:txBody>
                    <a:bodyPr/>
                    <a:lstStyle/>
                    <a:p>
                      <a:pPr indent="0" lvl="0" marL="0" rtl="0" algn="ctr">
                        <a:spcBef>
                          <a:spcPts val="0"/>
                        </a:spcBef>
                        <a:spcAft>
                          <a:spcPts val="0"/>
                        </a:spcAft>
                        <a:buNone/>
                      </a:pPr>
                      <a:r>
                        <a:rPr lang="en-US" sz="1200"/>
                        <a:t>2.57</a:t>
                      </a:r>
                      <a:endParaRPr sz="1200"/>
                    </a:p>
                  </a:txBody>
                  <a:tcPr marT="45700" marB="45700" marR="91425" marL="91425" anchor="ctr"/>
                </a:tc>
                <a:tc>
                  <a:txBody>
                    <a:bodyPr/>
                    <a:lstStyle/>
                    <a:p>
                      <a:pPr indent="0" lvl="0" marL="0" rtl="0" algn="ctr">
                        <a:spcBef>
                          <a:spcPts val="0"/>
                        </a:spcBef>
                        <a:spcAft>
                          <a:spcPts val="0"/>
                        </a:spcAft>
                        <a:buNone/>
                      </a:pPr>
                      <a:r>
                        <a:rPr lang="en-US" sz="1200"/>
                        <a:t>1.40</a:t>
                      </a:r>
                      <a:endParaRPr sz="1200"/>
                    </a:p>
                  </a:txBody>
                  <a:tcPr marT="45700" marB="45700" marR="91425" marL="91425" anchor="ctr"/>
                </a:tc>
              </a:tr>
              <a:tr h="430500">
                <a:tc>
                  <a:txBody>
                    <a:bodyPr/>
                    <a:lstStyle/>
                    <a:p>
                      <a:pPr indent="0" lvl="0" marL="0" rtl="0" algn="l">
                        <a:spcBef>
                          <a:spcPts val="0"/>
                        </a:spcBef>
                        <a:spcAft>
                          <a:spcPts val="0"/>
                        </a:spcAft>
                        <a:buNone/>
                      </a:pPr>
                      <a:r>
                        <a:rPr b="1" lang="en-US" sz="1300"/>
                        <a:t>Small Charger (w/ Iphone)</a:t>
                      </a:r>
                      <a:endParaRPr b="1" sz="1300"/>
                    </a:p>
                  </a:txBody>
                  <a:tcPr marT="45700" marB="45700" marR="91425" marL="91425" anchor="ctr"/>
                </a:tc>
                <a:tc>
                  <a:txBody>
                    <a:bodyPr/>
                    <a:lstStyle/>
                    <a:p>
                      <a:pPr indent="0" lvl="0" marL="0" rtl="0" algn="ctr">
                        <a:spcBef>
                          <a:spcPts val="0"/>
                        </a:spcBef>
                        <a:spcAft>
                          <a:spcPts val="0"/>
                        </a:spcAft>
                        <a:buNone/>
                      </a:pPr>
                      <a:r>
                        <a:rPr lang="en-US" sz="1200"/>
                        <a:t>2.50</a:t>
                      </a:r>
                      <a:endParaRPr sz="1200"/>
                    </a:p>
                  </a:txBody>
                  <a:tcPr marT="45700" marB="45700" marR="91425" marL="91425" anchor="ctr"/>
                </a:tc>
                <a:tc>
                  <a:txBody>
                    <a:bodyPr/>
                    <a:lstStyle/>
                    <a:p>
                      <a:pPr indent="0" lvl="0" marL="0" rtl="0" algn="ctr">
                        <a:spcBef>
                          <a:spcPts val="0"/>
                        </a:spcBef>
                        <a:spcAft>
                          <a:spcPts val="0"/>
                        </a:spcAft>
                        <a:buNone/>
                      </a:pPr>
                      <a:r>
                        <a:rPr lang="en-US" sz="1200"/>
                        <a:t>1.44</a:t>
                      </a:r>
                      <a:endParaRPr sz="1200"/>
                    </a:p>
                  </a:txBody>
                  <a:tcPr marT="45700" marB="45700" marR="91425" marL="91425" anchor="ctr"/>
                </a:tc>
              </a:tr>
              <a:tr h="427800">
                <a:tc>
                  <a:txBody>
                    <a:bodyPr/>
                    <a:lstStyle/>
                    <a:p>
                      <a:pPr indent="0" lvl="0" marL="0" rtl="0" algn="l">
                        <a:spcBef>
                          <a:spcPts val="0"/>
                        </a:spcBef>
                        <a:spcAft>
                          <a:spcPts val="0"/>
                        </a:spcAft>
                        <a:buNone/>
                      </a:pPr>
                      <a:r>
                        <a:rPr b="1" lang="en-US" sz="1300"/>
                        <a:t>LEDS + Small Charger (w/ Iphone)</a:t>
                      </a:r>
                      <a:endParaRPr b="1" sz="1300"/>
                    </a:p>
                  </a:txBody>
                  <a:tcPr marT="45700" marB="45700" marR="91425" marL="91425" anchor="ctr"/>
                </a:tc>
                <a:tc>
                  <a:txBody>
                    <a:bodyPr/>
                    <a:lstStyle/>
                    <a:p>
                      <a:pPr indent="0" lvl="0" marL="0" rtl="0" algn="ctr">
                        <a:spcBef>
                          <a:spcPts val="0"/>
                        </a:spcBef>
                        <a:spcAft>
                          <a:spcPts val="0"/>
                        </a:spcAft>
                        <a:buNone/>
                      </a:pPr>
                      <a:r>
                        <a:rPr lang="en-US" sz="1200"/>
                        <a:t>2.08</a:t>
                      </a:r>
                      <a:endParaRPr sz="1200"/>
                    </a:p>
                  </a:txBody>
                  <a:tcPr marT="45700" marB="45700" marR="91425" marL="91425" anchor="ctr"/>
                </a:tc>
                <a:tc>
                  <a:txBody>
                    <a:bodyPr/>
                    <a:lstStyle/>
                    <a:p>
                      <a:pPr indent="0" lvl="0" marL="0" rtl="0" algn="ctr">
                        <a:spcBef>
                          <a:spcPts val="0"/>
                        </a:spcBef>
                        <a:spcAft>
                          <a:spcPts val="0"/>
                        </a:spcAft>
                        <a:buNone/>
                      </a:pPr>
                      <a:r>
                        <a:rPr lang="en-US" sz="1200"/>
                        <a:t>1.73</a:t>
                      </a:r>
                      <a:endParaRPr sz="1200"/>
                    </a:p>
                  </a:txBody>
                  <a:tcPr marT="45700" marB="45700" marR="91425" marL="91425" anchor="ctr"/>
                </a:tc>
              </a:tr>
              <a:tr h="430500">
                <a:tc>
                  <a:txBody>
                    <a:bodyPr/>
                    <a:lstStyle/>
                    <a:p>
                      <a:pPr indent="0" lvl="0" marL="0" rtl="0" algn="l">
                        <a:spcBef>
                          <a:spcPts val="0"/>
                        </a:spcBef>
                        <a:spcAft>
                          <a:spcPts val="0"/>
                        </a:spcAft>
                        <a:buNone/>
                      </a:pPr>
                      <a:r>
                        <a:rPr b="1" lang="en-US" sz="1300"/>
                        <a:t>Big Charger (w/ Iphone)</a:t>
                      </a:r>
                      <a:endParaRPr b="1" sz="1300"/>
                    </a:p>
                  </a:txBody>
                  <a:tcPr marT="45700" marB="45700" marR="91425" marL="91425" anchor="ctr"/>
                </a:tc>
                <a:tc>
                  <a:txBody>
                    <a:bodyPr/>
                    <a:lstStyle/>
                    <a:p>
                      <a:pPr indent="0" lvl="0" marL="0" rtl="0" algn="ctr">
                        <a:spcBef>
                          <a:spcPts val="0"/>
                        </a:spcBef>
                        <a:spcAft>
                          <a:spcPts val="0"/>
                        </a:spcAft>
                        <a:buNone/>
                      </a:pPr>
                      <a:r>
                        <a:rPr lang="en-US" sz="1200"/>
                        <a:t>1.65</a:t>
                      </a:r>
                      <a:endParaRPr sz="1200"/>
                    </a:p>
                  </a:txBody>
                  <a:tcPr marT="45700" marB="45700" marR="91425" marL="91425" anchor="ctr"/>
                </a:tc>
                <a:tc>
                  <a:txBody>
                    <a:bodyPr/>
                    <a:lstStyle/>
                    <a:p>
                      <a:pPr indent="0" lvl="0" marL="0" rtl="0" algn="ctr">
                        <a:spcBef>
                          <a:spcPts val="0"/>
                        </a:spcBef>
                        <a:spcAft>
                          <a:spcPts val="0"/>
                        </a:spcAft>
                        <a:buNone/>
                      </a:pPr>
                      <a:r>
                        <a:rPr lang="en-US" sz="1200"/>
                        <a:t>2.18</a:t>
                      </a:r>
                      <a:endParaRPr sz="1200"/>
                    </a:p>
                  </a:txBody>
                  <a:tcPr marT="45700" marB="45700" marR="91425" marL="91425" anchor="ctr"/>
                </a:tc>
              </a:tr>
              <a:tr h="286450">
                <a:tc>
                  <a:txBody>
                    <a:bodyPr/>
                    <a:lstStyle/>
                    <a:p>
                      <a:pPr indent="0" lvl="0" marL="0" rtl="0" algn="l">
                        <a:spcBef>
                          <a:spcPts val="0"/>
                        </a:spcBef>
                        <a:spcAft>
                          <a:spcPts val="0"/>
                        </a:spcAft>
                        <a:buNone/>
                      </a:pPr>
                      <a:r>
                        <a:rPr b="1" lang="en-US" sz="1300"/>
                        <a:t>LEDS + Big Charger (w/ Iphone)</a:t>
                      </a:r>
                      <a:endParaRPr b="1" sz="1300"/>
                    </a:p>
                  </a:txBody>
                  <a:tcPr marT="45700" marB="45700" marR="91425" marL="91425" anchor="ctr"/>
                </a:tc>
                <a:tc>
                  <a:txBody>
                    <a:bodyPr/>
                    <a:lstStyle/>
                    <a:p>
                      <a:pPr indent="0" lvl="0" marL="0" rtl="0" algn="ctr">
                        <a:spcBef>
                          <a:spcPts val="0"/>
                        </a:spcBef>
                        <a:spcAft>
                          <a:spcPts val="0"/>
                        </a:spcAft>
                        <a:buNone/>
                      </a:pPr>
                      <a:r>
                        <a:rPr lang="en-US" sz="1200"/>
                        <a:t>1.45</a:t>
                      </a:r>
                      <a:endParaRPr sz="1200"/>
                    </a:p>
                  </a:txBody>
                  <a:tcPr marT="45700" marB="45700" marR="91425" marL="91425" anchor="ctr"/>
                </a:tc>
                <a:tc>
                  <a:txBody>
                    <a:bodyPr/>
                    <a:lstStyle/>
                    <a:p>
                      <a:pPr indent="0" lvl="0" marL="0" rtl="0" algn="ctr">
                        <a:spcBef>
                          <a:spcPts val="0"/>
                        </a:spcBef>
                        <a:spcAft>
                          <a:spcPts val="0"/>
                        </a:spcAft>
                        <a:buNone/>
                      </a:pPr>
                      <a:r>
                        <a:rPr lang="en-US" sz="1200"/>
                        <a:t>2.49</a:t>
                      </a:r>
                      <a:endParaRPr sz="1200"/>
                    </a:p>
                  </a:txBody>
                  <a:tcPr marT="45700" marB="45700" marR="91425" marL="91425"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94110a76d7_1_18"/>
          <p:cNvSpPr txBox="1"/>
          <p:nvPr>
            <p:ph type="title"/>
          </p:nvPr>
        </p:nvSpPr>
        <p:spPr>
          <a:xfrm>
            <a:off x="345375" y="1078350"/>
            <a:ext cx="84861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I&amp;C Subsystem Results</a:t>
            </a:r>
            <a:endParaRPr/>
          </a:p>
          <a:p>
            <a:pPr indent="0" lvl="0" marL="0" rtl="0" algn="ctr">
              <a:lnSpc>
                <a:spcPct val="100000"/>
              </a:lnSpc>
              <a:spcBef>
                <a:spcPts val="0"/>
              </a:spcBef>
              <a:spcAft>
                <a:spcPts val="0"/>
              </a:spcAft>
              <a:buSzPts val="3200"/>
              <a:buNone/>
            </a:pPr>
            <a:r>
              <a:rPr lang="en-US" sz="1900"/>
              <a:t>Owner: Reginald Sampson</a:t>
            </a:r>
            <a:endParaRPr sz="1900"/>
          </a:p>
        </p:txBody>
      </p:sp>
      <p:graphicFrame>
        <p:nvGraphicFramePr>
          <p:cNvPr id="199" name="Google Shape;199;g194110a76d7_1_18"/>
          <p:cNvGraphicFramePr/>
          <p:nvPr/>
        </p:nvGraphicFramePr>
        <p:xfrm>
          <a:off x="757225" y="2508100"/>
          <a:ext cx="3000000" cy="3000000"/>
        </p:xfrm>
        <a:graphic>
          <a:graphicData uri="http://schemas.openxmlformats.org/drawingml/2006/table">
            <a:tbl>
              <a:tblPr>
                <a:noFill/>
                <a:tableStyleId>{22694D5E-8598-4CA1-A722-A516096D0DB9}</a:tableStyleId>
              </a:tblPr>
              <a:tblGrid>
                <a:gridCol w="1533525"/>
                <a:gridCol w="2438400"/>
                <a:gridCol w="2981325"/>
                <a:gridCol w="676275"/>
              </a:tblGrid>
              <a:tr h="200025">
                <a:tc>
                  <a:txBody>
                    <a:bodyPr/>
                    <a:lstStyle/>
                    <a:p>
                      <a:pPr indent="0" lvl="0" marL="0" rtl="0" algn="l">
                        <a:lnSpc>
                          <a:spcPct val="115000"/>
                        </a:lnSpc>
                        <a:spcBef>
                          <a:spcPts val="0"/>
                        </a:spcBef>
                        <a:spcAft>
                          <a:spcPts val="0"/>
                        </a:spcAft>
                        <a:buNone/>
                      </a:pPr>
                      <a:r>
                        <a:rPr b="1" lang="en-US" sz="1000"/>
                        <a:t>Test Name</a:t>
                      </a:r>
                      <a:endParaRPr b="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Validation Requirements</a:t>
                      </a:r>
                      <a:endParaRPr b="1" sz="9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Methodology</a:t>
                      </a:r>
                      <a:endParaRPr b="1" sz="9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Status</a:t>
                      </a:r>
                      <a:endParaRPr b="1" sz="9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F3F3F3"/>
                    </a:solidFill>
                  </a:tcPr>
                </a:tc>
              </a:tr>
              <a:tr h="476250">
                <a:tc>
                  <a:txBody>
                    <a:bodyPr/>
                    <a:lstStyle/>
                    <a:p>
                      <a:pPr indent="0" lvl="0" marL="0" rtl="0" algn="l">
                        <a:lnSpc>
                          <a:spcPct val="115000"/>
                        </a:lnSpc>
                        <a:spcBef>
                          <a:spcPts val="0"/>
                        </a:spcBef>
                        <a:spcAft>
                          <a:spcPts val="0"/>
                        </a:spcAft>
                        <a:buNone/>
                      </a:pPr>
                      <a:r>
                        <a:rPr i="1" lang="en-US" sz="1000"/>
                        <a:t>DC-AC Conversion Test</a:t>
                      </a:r>
                      <a:endParaRPr i="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12VDC is converted to 12VAC</a:t>
                      </a:r>
                      <a:endParaRPr sz="1000"/>
                    </a:p>
                  </a:txBody>
                  <a:tcPr marT="19050" marB="19050" marR="28575" marL="28575">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inverter and measure the output AC voltage before the transformer (with the transformer disconnected)</a:t>
                      </a:r>
                      <a:endParaRPr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00FF00"/>
                    </a:solidFill>
                  </a:tcPr>
                </a:tc>
              </a:tr>
              <a:tr h="476250">
                <a:tc>
                  <a:txBody>
                    <a:bodyPr/>
                    <a:lstStyle/>
                    <a:p>
                      <a:pPr indent="0" lvl="0" marL="0" rtl="0" algn="l">
                        <a:lnSpc>
                          <a:spcPct val="115000"/>
                        </a:lnSpc>
                        <a:spcBef>
                          <a:spcPts val="0"/>
                        </a:spcBef>
                        <a:spcAft>
                          <a:spcPts val="0"/>
                        </a:spcAft>
                        <a:buNone/>
                      </a:pPr>
                      <a:r>
                        <a:rPr i="1" lang="en-US" sz="1000"/>
                        <a:t>Transformer Step-up Test</a:t>
                      </a:r>
                      <a:endParaRPr i="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Transformer output is 120VAC given 24VAC input</a:t>
                      </a:r>
                      <a:endParaRPr sz="1000"/>
                    </a:p>
                  </a:txBody>
                  <a:tcPr marT="19050" marB="19050" marR="28575" marL="28575">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inverter and measure the output AC voltage of the transformer using a digital multimeter</a:t>
                      </a:r>
                      <a:endParaRPr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00FF00"/>
                    </a:solidFill>
                  </a:tcPr>
                </a:tc>
              </a:tr>
              <a:tr h="619125">
                <a:tc>
                  <a:txBody>
                    <a:bodyPr/>
                    <a:lstStyle/>
                    <a:p>
                      <a:pPr indent="0" lvl="0" marL="0" rtl="0" algn="l">
                        <a:lnSpc>
                          <a:spcPct val="115000"/>
                        </a:lnSpc>
                        <a:spcBef>
                          <a:spcPts val="0"/>
                        </a:spcBef>
                        <a:spcAft>
                          <a:spcPts val="0"/>
                        </a:spcAft>
                        <a:buNone/>
                      </a:pPr>
                      <a:r>
                        <a:rPr i="1" lang="en-US" sz="1000"/>
                        <a:t>Inverter Output Test</a:t>
                      </a:r>
                      <a:endParaRPr i="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Connected outlet outputs 120VAC and powers a load</a:t>
                      </a:r>
                      <a:endParaRPr sz="1000"/>
                    </a:p>
                  </a:txBody>
                  <a:tcPr marT="19050" marB="19050" marR="28575" marL="28575">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inverter and measure the output AC voltage of the transformer using a digital multimeter and plug in an iphone charger to the outlet</a:t>
                      </a:r>
                      <a:endParaRPr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00FF00"/>
                    </a:solidFill>
                  </a:tcPr>
                </a:tc>
              </a:tr>
              <a:tr h="476250">
                <a:tc>
                  <a:txBody>
                    <a:bodyPr/>
                    <a:lstStyle/>
                    <a:p>
                      <a:pPr indent="0" lvl="0" marL="0" rtl="0" algn="l">
                        <a:lnSpc>
                          <a:spcPct val="115000"/>
                        </a:lnSpc>
                        <a:spcBef>
                          <a:spcPts val="0"/>
                        </a:spcBef>
                        <a:spcAft>
                          <a:spcPts val="0"/>
                        </a:spcAft>
                        <a:buNone/>
                      </a:pPr>
                      <a:r>
                        <a:rPr i="1" lang="en-US" sz="1000"/>
                        <a:t>Converter with battery</a:t>
                      </a:r>
                      <a:endParaRPr i="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Circuit elements function properly with battery voltage</a:t>
                      </a:r>
                      <a:endParaRPr sz="1000"/>
                    </a:p>
                  </a:txBody>
                  <a:tcPr marT="19050" marB="19050" marR="28575" marL="28575">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converter and measure the output DC voltage before the LEDs (with LEDs disconnected)</a:t>
                      </a:r>
                      <a:endParaRPr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00FF00"/>
                    </a:solidFill>
                  </a:tcPr>
                </a:tc>
              </a:tr>
              <a:tr h="333375">
                <a:tc>
                  <a:txBody>
                    <a:bodyPr/>
                    <a:lstStyle/>
                    <a:p>
                      <a:pPr indent="0" lvl="0" marL="0" rtl="0" algn="l">
                        <a:lnSpc>
                          <a:spcPct val="115000"/>
                        </a:lnSpc>
                        <a:spcBef>
                          <a:spcPts val="0"/>
                        </a:spcBef>
                        <a:spcAft>
                          <a:spcPts val="0"/>
                        </a:spcAft>
                        <a:buNone/>
                      </a:pPr>
                      <a:r>
                        <a:rPr i="1" lang="en-US" sz="1000"/>
                        <a:t>Converter Output</a:t>
                      </a:r>
                      <a:endParaRPr i="1"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Converter output powers LED lights</a:t>
                      </a:r>
                      <a:endParaRPr sz="1000"/>
                    </a:p>
                  </a:txBody>
                  <a:tcPr marT="19050" marB="19050" marR="28575" marL="28575">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converter with the LEDs connected</a:t>
                      </a:r>
                      <a:endParaRPr sz="10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8d45ca663f_1_4"/>
          <p:cNvSpPr txBox="1"/>
          <p:nvPr>
            <p:ph type="title"/>
          </p:nvPr>
        </p:nvSpPr>
        <p:spPr>
          <a:xfrm>
            <a:off x="457200" y="2887949"/>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a:t>
            </a:r>
            <a:r>
              <a:rPr lang="en-US"/>
              <a:t>Subsystem</a:t>
            </a:r>
            <a:endParaRPr/>
          </a:p>
          <a:p>
            <a:pPr indent="0" lvl="0" marL="0" rtl="0" algn="ctr">
              <a:lnSpc>
                <a:spcPct val="100000"/>
              </a:lnSpc>
              <a:spcBef>
                <a:spcPts val="0"/>
              </a:spcBef>
              <a:spcAft>
                <a:spcPts val="0"/>
              </a:spcAft>
              <a:buSzPts val="3200"/>
              <a:buNone/>
            </a:pPr>
            <a:r>
              <a:rPr lang="en-US" sz="1900"/>
              <a:t>Owner: Maxwell Chen</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8d45ca663f_1_8"/>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a:t>
            </a:r>
            <a:r>
              <a:rPr lang="en-US"/>
              <a:t> Subsystem Overview</a:t>
            </a:r>
            <a:endParaRPr/>
          </a:p>
          <a:p>
            <a:pPr indent="0" lvl="0" marL="0" rtl="0" algn="ctr">
              <a:lnSpc>
                <a:spcPct val="100000"/>
              </a:lnSpc>
              <a:spcBef>
                <a:spcPts val="0"/>
              </a:spcBef>
              <a:spcAft>
                <a:spcPts val="0"/>
              </a:spcAft>
              <a:buSzPts val="3200"/>
              <a:buNone/>
            </a:pPr>
            <a:r>
              <a:rPr lang="en-US" sz="1900"/>
              <a:t>Owner: Maxwell Chen</a:t>
            </a:r>
            <a:endParaRPr sz="1900"/>
          </a:p>
        </p:txBody>
      </p:sp>
      <p:pic>
        <p:nvPicPr>
          <p:cNvPr id="210" name="Google Shape;210;g18d45ca663f_1_8"/>
          <p:cNvPicPr preferRelativeResize="0"/>
          <p:nvPr/>
        </p:nvPicPr>
        <p:blipFill>
          <a:blip r:embed="rId3">
            <a:alphaModFix/>
          </a:blip>
          <a:stretch>
            <a:fillRect/>
          </a:stretch>
        </p:blipFill>
        <p:spPr>
          <a:xfrm>
            <a:off x="0" y="2772775"/>
            <a:ext cx="6053475" cy="3013125"/>
          </a:xfrm>
          <a:prstGeom prst="rect">
            <a:avLst/>
          </a:prstGeom>
          <a:noFill/>
          <a:ln>
            <a:noFill/>
          </a:ln>
        </p:spPr>
      </p:pic>
      <p:sp>
        <p:nvSpPr>
          <p:cNvPr id="211" name="Google Shape;211;g18d45ca663f_1_8"/>
          <p:cNvSpPr txBox="1"/>
          <p:nvPr/>
        </p:nvSpPr>
        <p:spPr>
          <a:xfrm>
            <a:off x="6053475" y="2482050"/>
            <a:ext cx="30906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Collect data from Voltage and Current sensors on the state of the system</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Process data to determine optimal charging sending signals to the Switch Controllers</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Host a local website on the network to display information to the user</a:t>
            </a:r>
            <a:endParaRPr sz="2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8d45ca663f_1_12"/>
          <p:cNvSpPr txBox="1"/>
          <p:nvPr>
            <p:ph type="title"/>
          </p:nvPr>
        </p:nvSpPr>
        <p:spPr>
          <a:xfrm>
            <a:off x="0" y="1049175"/>
            <a:ext cx="9144000" cy="1082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90140"/>
              <a:buNone/>
            </a:pPr>
            <a:r>
              <a:rPr lang="en-US" sz="3550"/>
              <a:t>Monitor</a:t>
            </a:r>
            <a:r>
              <a:rPr lang="en-US" sz="3550"/>
              <a:t> Subsystem Challenges and Solutions</a:t>
            </a:r>
            <a:endParaRPr sz="3550"/>
          </a:p>
          <a:p>
            <a:pPr indent="0" lvl="0" marL="0" rtl="0" algn="ctr">
              <a:lnSpc>
                <a:spcPct val="100000"/>
              </a:lnSpc>
              <a:spcBef>
                <a:spcPts val="0"/>
              </a:spcBef>
              <a:spcAft>
                <a:spcPts val="0"/>
              </a:spcAft>
              <a:buSzPct val="168421"/>
              <a:buNone/>
            </a:pPr>
            <a:r>
              <a:rPr lang="en-US" sz="1900"/>
              <a:t>Owner: Maxwell Chen</a:t>
            </a:r>
            <a:endParaRPr sz="1900"/>
          </a:p>
        </p:txBody>
      </p:sp>
      <p:graphicFrame>
        <p:nvGraphicFramePr>
          <p:cNvPr id="217" name="Google Shape;217;g18d45ca663f_1_12"/>
          <p:cNvGraphicFramePr/>
          <p:nvPr/>
        </p:nvGraphicFramePr>
        <p:xfrm>
          <a:off x="952500" y="2081925"/>
          <a:ext cx="3000000" cy="3000000"/>
        </p:xfrm>
        <a:graphic>
          <a:graphicData uri="http://schemas.openxmlformats.org/drawingml/2006/table">
            <a:tbl>
              <a:tblPr>
                <a:noFill/>
                <a:tableStyleId>{BC85527B-5B87-4E81-9E31-12806E243598}</a:tableStyleId>
              </a:tblPr>
              <a:tblGrid>
                <a:gridCol w="3619500"/>
                <a:gridCol w="3619500"/>
              </a:tblGrid>
              <a:tr h="381000">
                <a:tc>
                  <a:txBody>
                    <a:bodyPr/>
                    <a:lstStyle/>
                    <a:p>
                      <a:pPr indent="0" lvl="0" marL="0" rtl="0" algn="l">
                        <a:spcBef>
                          <a:spcPts val="0"/>
                        </a:spcBef>
                        <a:spcAft>
                          <a:spcPts val="0"/>
                        </a:spcAft>
                        <a:buNone/>
                      </a:pPr>
                      <a:r>
                        <a:rPr lang="en-US"/>
                        <a:t>Challenges</a:t>
                      </a:r>
                      <a:endParaRPr/>
                    </a:p>
                  </a:txBody>
                  <a:tcPr marT="91425" marB="91425" marR="91425" marL="91425">
                    <a:solidFill>
                      <a:srgbClr val="F4CCCC"/>
                    </a:solidFill>
                  </a:tcPr>
                </a:tc>
                <a:tc>
                  <a:txBody>
                    <a:bodyPr/>
                    <a:lstStyle/>
                    <a:p>
                      <a:pPr indent="0" lvl="0" marL="0" rtl="0" algn="l">
                        <a:spcBef>
                          <a:spcPts val="0"/>
                        </a:spcBef>
                        <a:spcAft>
                          <a:spcPts val="0"/>
                        </a:spcAft>
                        <a:buNone/>
                      </a:pPr>
                      <a:r>
                        <a:rPr lang="en-US"/>
                        <a:t>Solutions</a:t>
                      </a:r>
                      <a:endParaRPr/>
                    </a:p>
                  </a:txBody>
                  <a:tcPr marT="91425" marB="91425" marR="91425" marL="91425">
                    <a:solidFill>
                      <a:srgbClr val="D9EAD3"/>
                    </a:solidFill>
                  </a:tcPr>
                </a:tc>
              </a:tr>
              <a:tr h="381000">
                <a:tc>
                  <a:txBody>
                    <a:bodyPr/>
                    <a:lstStyle/>
                    <a:p>
                      <a:pPr indent="0" lvl="0" marL="0" rtl="0" algn="l">
                        <a:spcBef>
                          <a:spcPts val="0"/>
                        </a:spcBef>
                        <a:spcAft>
                          <a:spcPts val="0"/>
                        </a:spcAft>
                        <a:buNone/>
                      </a:pPr>
                      <a:r>
                        <a:rPr lang="en-US"/>
                        <a:t>Addition of multiple sensors </a:t>
                      </a:r>
                      <a:r>
                        <a:rPr lang="en-US"/>
                        <a:t>during</a:t>
                      </a:r>
                      <a:r>
                        <a:rPr lang="en-US"/>
                        <a:t> 404, with the Output Current sensors in particular being not super accurate.</a:t>
                      </a:r>
                      <a:endParaRPr/>
                    </a:p>
                  </a:txBody>
                  <a:tcPr marT="91425" marB="91425" marR="91425" marL="91425"/>
                </a:tc>
                <a:tc>
                  <a:txBody>
                    <a:bodyPr/>
                    <a:lstStyle/>
                    <a:p>
                      <a:pPr indent="0" lvl="0" marL="0" rtl="0" algn="l">
                        <a:spcBef>
                          <a:spcPts val="0"/>
                        </a:spcBef>
                        <a:spcAft>
                          <a:spcPts val="0"/>
                        </a:spcAft>
                        <a:buNone/>
                      </a:pPr>
                      <a:r>
                        <a:rPr lang="en-US"/>
                        <a:t>Counteract these inaccuracies through the usage of software with offsetting in the case of the Voltage sensors, and some averaging in the case of the Output Current sensors.</a:t>
                      </a:r>
                      <a:endParaRPr/>
                    </a:p>
                  </a:txBody>
                  <a:tcPr marT="91425" marB="91425" marR="91425" marL="91425"/>
                </a:tc>
              </a:tr>
              <a:tr h="381000">
                <a:tc>
                  <a:txBody>
                    <a:bodyPr/>
                    <a:lstStyle/>
                    <a:p>
                      <a:pPr indent="0" lvl="0" marL="0" rtl="0" algn="l">
                        <a:spcBef>
                          <a:spcPts val="0"/>
                        </a:spcBef>
                        <a:spcAft>
                          <a:spcPts val="0"/>
                        </a:spcAft>
                        <a:buNone/>
                      </a:pPr>
                      <a:r>
                        <a:rPr lang="en-US"/>
                        <a:t>The addition of the graph onto the website caused conflicts with previously libraries used due to how it was programmed.</a:t>
                      </a:r>
                      <a:endParaRPr/>
                    </a:p>
                  </a:txBody>
                  <a:tcPr marT="91425" marB="91425" marR="91425" marL="91425"/>
                </a:tc>
                <a:tc>
                  <a:txBody>
                    <a:bodyPr/>
                    <a:lstStyle/>
                    <a:p>
                      <a:pPr indent="0" lvl="0" marL="0" rtl="0" algn="l">
                        <a:spcBef>
                          <a:spcPts val="0"/>
                        </a:spcBef>
                        <a:spcAft>
                          <a:spcPts val="0"/>
                        </a:spcAft>
                        <a:buNone/>
                      </a:pPr>
                      <a:r>
                        <a:rPr lang="en-US"/>
                        <a:t>Completely</a:t>
                      </a:r>
                      <a:r>
                        <a:rPr lang="en-US"/>
                        <a:t> changed the way the website functioned and how data was updated to fit in with the new libraries required to implement the graph.</a:t>
                      </a:r>
                      <a:endParaRPr/>
                    </a:p>
                  </a:txBody>
                  <a:tcPr marT="91425" marB="91425" marR="91425" marL="91425"/>
                </a:tc>
              </a:tr>
              <a:tr h="381000">
                <a:tc>
                  <a:txBody>
                    <a:bodyPr/>
                    <a:lstStyle/>
                    <a:p>
                      <a:pPr indent="0" lvl="0" marL="0" rtl="0" algn="l">
                        <a:spcBef>
                          <a:spcPts val="0"/>
                        </a:spcBef>
                        <a:spcAft>
                          <a:spcPts val="0"/>
                        </a:spcAft>
                        <a:buNone/>
                      </a:pPr>
                      <a:r>
                        <a:rPr lang="en-US"/>
                        <a:t>Budget constraints limited what could be done with the monitor subsystem as it wasn’t </a:t>
                      </a:r>
                      <a:r>
                        <a:rPr lang="en-US"/>
                        <a:t>crucial</a:t>
                      </a:r>
                      <a:r>
                        <a:rPr lang="en-US"/>
                        <a:t> as other subsystems for the project to function as a whole.</a:t>
                      </a:r>
                      <a:endParaRPr/>
                    </a:p>
                  </a:txBody>
                  <a:tcPr marT="91425" marB="91425" marR="91425" marL="91425"/>
                </a:tc>
                <a:tc>
                  <a:txBody>
                    <a:bodyPr/>
                    <a:lstStyle/>
                    <a:p>
                      <a:pPr indent="0" lvl="0" marL="0" rtl="0" algn="l">
                        <a:spcBef>
                          <a:spcPts val="0"/>
                        </a:spcBef>
                        <a:spcAft>
                          <a:spcPts val="0"/>
                        </a:spcAft>
                        <a:buNone/>
                      </a:pPr>
                      <a:r>
                        <a:rPr lang="en-US"/>
                        <a:t>Bought a fairly cheap mcu, and sensors. Initially there was going to be an actual display </a:t>
                      </a:r>
                      <a:r>
                        <a:rPr lang="en-US"/>
                        <a:t>as well</a:t>
                      </a:r>
                      <a:r>
                        <a:rPr lang="en-US"/>
                        <a:t> however that was scrapped as it was quite costly. All the parts are on a perfboard instead of a pcb to reduce costs.</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8d45ca663f_1_17"/>
          <p:cNvSpPr txBox="1"/>
          <p:nvPr>
            <p:ph type="title"/>
          </p:nvPr>
        </p:nvSpPr>
        <p:spPr>
          <a:xfrm>
            <a:off x="345375" y="1049175"/>
            <a:ext cx="84861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a:t>
            </a:r>
            <a:r>
              <a:rPr lang="en-US"/>
              <a:t> Subsystem Results</a:t>
            </a:r>
            <a:endParaRPr/>
          </a:p>
          <a:p>
            <a:pPr indent="0" lvl="0" marL="0" rtl="0" algn="ctr">
              <a:lnSpc>
                <a:spcPct val="100000"/>
              </a:lnSpc>
              <a:spcBef>
                <a:spcPts val="0"/>
              </a:spcBef>
              <a:spcAft>
                <a:spcPts val="0"/>
              </a:spcAft>
              <a:buSzPts val="3200"/>
              <a:buNone/>
            </a:pPr>
            <a:r>
              <a:rPr lang="en-US" sz="1900"/>
              <a:t>Owner: Maxwell Chen</a:t>
            </a:r>
            <a:endParaRPr sz="1900"/>
          </a:p>
        </p:txBody>
      </p:sp>
      <p:pic>
        <p:nvPicPr>
          <p:cNvPr id="223" name="Google Shape;223;g18d45ca663f_1_17"/>
          <p:cNvPicPr preferRelativeResize="0"/>
          <p:nvPr/>
        </p:nvPicPr>
        <p:blipFill rotWithShape="1">
          <a:blip r:embed="rId3">
            <a:alphaModFix/>
          </a:blip>
          <a:srcRect b="0" l="0" r="0" t="0"/>
          <a:stretch/>
        </p:blipFill>
        <p:spPr>
          <a:xfrm>
            <a:off x="345375" y="2374737"/>
            <a:ext cx="4895974" cy="3935002"/>
          </a:xfrm>
          <a:prstGeom prst="rect">
            <a:avLst/>
          </a:prstGeom>
          <a:noFill/>
          <a:ln>
            <a:noFill/>
          </a:ln>
        </p:spPr>
      </p:pic>
      <p:pic>
        <p:nvPicPr>
          <p:cNvPr id="224" name="Google Shape;224;g18d45ca663f_1_17"/>
          <p:cNvPicPr preferRelativeResize="0"/>
          <p:nvPr/>
        </p:nvPicPr>
        <p:blipFill>
          <a:blip r:embed="rId4">
            <a:alphaModFix/>
          </a:blip>
          <a:stretch>
            <a:fillRect/>
          </a:stretch>
        </p:blipFill>
        <p:spPr>
          <a:xfrm>
            <a:off x="6086651" y="1892050"/>
            <a:ext cx="2620599" cy="4661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8d45ca663f_2_16"/>
          <p:cNvSpPr txBox="1"/>
          <p:nvPr>
            <p:ph type="title"/>
          </p:nvPr>
        </p:nvSpPr>
        <p:spPr>
          <a:xfrm>
            <a:off x="345375" y="1049175"/>
            <a:ext cx="84861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Subsystem Results</a:t>
            </a:r>
            <a:endParaRPr/>
          </a:p>
          <a:p>
            <a:pPr indent="0" lvl="0" marL="0" rtl="0" algn="ctr">
              <a:lnSpc>
                <a:spcPct val="100000"/>
              </a:lnSpc>
              <a:spcBef>
                <a:spcPts val="0"/>
              </a:spcBef>
              <a:spcAft>
                <a:spcPts val="0"/>
              </a:spcAft>
              <a:buSzPts val="3200"/>
              <a:buNone/>
            </a:pPr>
            <a:r>
              <a:rPr lang="en-US" sz="1900"/>
              <a:t>Owner: Maxwell Chen</a:t>
            </a:r>
            <a:endParaRPr sz="1900"/>
          </a:p>
        </p:txBody>
      </p:sp>
      <p:pic>
        <p:nvPicPr>
          <p:cNvPr id="230" name="Google Shape;230;g18d45ca663f_2_16"/>
          <p:cNvPicPr preferRelativeResize="0"/>
          <p:nvPr/>
        </p:nvPicPr>
        <p:blipFill>
          <a:blip r:embed="rId3">
            <a:alphaModFix/>
          </a:blip>
          <a:stretch>
            <a:fillRect/>
          </a:stretch>
        </p:blipFill>
        <p:spPr>
          <a:xfrm>
            <a:off x="2809625" y="2492050"/>
            <a:ext cx="3199325" cy="3334400"/>
          </a:xfrm>
          <a:prstGeom prst="rect">
            <a:avLst/>
          </a:prstGeom>
          <a:noFill/>
          <a:ln>
            <a:noFill/>
          </a:ln>
        </p:spPr>
      </p:pic>
      <p:pic>
        <p:nvPicPr>
          <p:cNvPr id="231" name="Google Shape;231;g18d45ca663f_2_16"/>
          <p:cNvPicPr preferRelativeResize="0"/>
          <p:nvPr/>
        </p:nvPicPr>
        <p:blipFill>
          <a:blip r:embed="rId4">
            <a:alphaModFix/>
          </a:blip>
          <a:stretch>
            <a:fillRect/>
          </a:stretch>
        </p:blipFill>
        <p:spPr>
          <a:xfrm>
            <a:off x="345375" y="1838177"/>
            <a:ext cx="2143325" cy="4918649"/>
          </a:xfrm>
          <a:prstGeom prst="rect">
            <a:avLst/>
          </a:prstGeom>
          <a:noFill/>
          <a:ln>
            <a:noFill/>
          </a:ln>
        </p:spPr>
      </p:pic>
      <p:sp>
        <p:nvSpPr>
          <p:cNvPr id="232" name="Google Shape;232;g18d45ca663f_2_16"/>
          <p:cNvSpPr txBox="1"/>
          <p:nvPr/>
        </p:nvSpPr>
        <p:spPr>
          <a:xfrm>
            <a:off x="6008950" y="2131275"/>
            <a:ext cx="3090600" cy="4494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Monitored voltage and current on the Console and </a:t>
            </a:r>
            <a:r>
              <a:rPr lang="en-US" sz="2000">
                <a:solidFill>
                  <a:schemeClr val="dk1"/>
                </a:solidFill>
              </a:rPr>
              <a:t>compared it</a:t>
            </a:r>
            <a:r>
              <a:rPr lang="en-US" sz="2000">
                <a:solidFill>
                  <a:schemeClr val="dk1"/>
                </a:solidFill>
              </a:rPr>
              <a:t> with multimeters hooked up to the system</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Current sensors are fairly accurate but there is some offset of around 0.05A</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Voltage varies based on which battery is being used and charged</a:t>
            </a:r>
            <a:endParaRPr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8d45ca663f_2_9"/>
          <p:cNvSpPr txBox="1"/>
          <p:nvPr>
            <p:ph type="title"/>
          </p:nvPr>
        </p:nvSpPr>
        <p:spPr>
          <a:xfrm>
            <a:off x="345375" y="1049175"/>
            <a:ext cx="84861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Subsystem Results</a:t>
            </a:r>
            <a:endParaRPr/>
          </a:p>
          <a:p>
            <a:pPr indent="0" lvl="0" marL="0" rtl="0" algn="ctr">
              <a:lnSpc>
                <a:spcPct val="100000"/>
              </a:lnSpc>
              <a:spcBef>
                <a:spcPts val="0"/>
              </a:spcBef>
              <a:spcAft>
                <a:spcPts val="0"/>
              </a:spcAft>
              <a:buSzPts val="3200"/>
              <a:buNone/>
            </a:pPr>
            <a:r>
              <a:rPr lang="en-US" sz="1900"/>
              <a:t>Owner: Maxwell Chen</a:t>
            </a:r>
            <a:endParaRPr sz="1900"/>
          </a:p>
        </p:txBody>
      </p:sp>
      <p:graphicFrame>
        <p:nvGraphicFramePr>
          <p:cNvPr id="238" name="Google Shape;238;g18d45ca663f_2_9"/>
          <p:cNvGraphicFramePr/>
          <p:nvPr/>
        </p:nvGraphicFramePr>
        <p:xfrm>
          <a:off x="773663" y="2418450"/>
          <a:ext cx="3000000" cy="3000000"/>
        </p:xfrm>
        <a:graphic>
          <a:graphicData uri="http://schemas.openxmlformats.org/drawingml/2006/table">
            <a:tbl>
              <a:tblPr>
                <a:noFill/>
                <a:tableStyleId>{22694D5E-8598-4CA1-A722-A516096D0DB9}</a:tableStyleId>
              </a:tblPr>
              <a:tblGrid>
                <a:gridCol w="1533525"/>
                <a:gridCol w="2438400"/>
                <a:gridCol w="2981325"/>
                <a:gridCol w="676275"/>
              </a:tblGrid>
              <a:tr h="485775">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Test Name</a:t>
                      </a:r>
                      <a:endParaRPr b="1" i="1" sz="1000" u="none" cap="none" strike="noStrike"/>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Validation Requirements</a:t>
                      </a:r>
                      <a:endParaRPr b="1" sz="900" u="none" cap="none" strike="noStrike"/>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Methodology</a:t>
                      </a:r>
                      <a:endParaRPr b="1" sz="900" u="none" cap="none" strike="noStrike"/>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Status</a:t>
                      </a:r>
                      <a:endParaRPr b="1" sz="900" u="none" cap="none" strike="noStrike"/>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485775">
                <a:tc>
                  <a:txBody>
                    <a:bodyPr/>
                    <a:lstStyle/>
                    <a:p>
                      <a:pPr indent="0" lvl="0" marL="0" rtl="0" algn="l">
                        <a:lnSpc>
                          <a:spcPct val="115000"/>
                        </a:lnSpc>
                        <a:spcBef>
                          <a:spcPts val="0"/>
                        </a:spcBef>
                        <a:spcAft>
                          <a:spcPts val="0"/>
                        </a:spcAft>
                        <a:buNone/>
                      </a:pPr>
                      <a:r>
                        <a:rPr i="1" lang="en-US" sz="1000"/>
                        <a:t>Battery Capacity Monitor</a:t>
                      </a:r>
                      <a:endParaRPr i="1"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 is able to successfully track the capacity of the battery</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Inputing a voltage and current source into the system or by testing with the actual batteries to see if it can accurately track how much charge is left</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485775">
                <a:tc>
                  <a:txBody>
                    <a:bodyPr/>
                    <a:lstStyle/>
                    <a:p>
                      <a:pPr indent="0" lvl="0" marL="0" rtl="0" algn="l">
                        <a:lnSpc>
                          <a:spcPct val="115000"/>
                        </a:lnSpc>
                        <a:spcBef>
                          <a:spcPts val="0"/>
                        </a:spcBef>
                        <a:spcAft>
                          <a:spcPts val="0"/>
                        </a:spcAft>
                        <a:buNone/>
                      </a:pPr>
                      <a:r>
                        <a:rPr i="1" lang="en-US" sz="1000"/>
                        <a:t>Display Power Generated and Power Usage</a:t>
                      </a:r>
                      <a:endParaRPr i="1"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 is able to display the power generated from the Wind Turbine, and the power used by the building</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Similar to the battery capacity portion there needs to be a voltage and current source to test if this portion is working correctly.</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771525">
                <a:tc>
                  <a:txBody>
                    <a:bodyPr/>
                    <a:lstStyle/>
                    <a:p>
                      <a:pPr indent="0" lvl="0" marL="0" rtl="0" algn="l">
                        <a:lnSpc>
                          <a:spcPct val="115000"/>
                        </a:lnSpc>
                        <a:spcBef>
                          <a:spcPts val="0"/>
                        </a:spcBef>
                        <a:spcAft>
                          <a:spcPts val="0"/>
                        </a:spcAft>
                        <a:buNone/>
                      </a:pPr>
                      <a:r>
                        <a:rPr i="1" lang="en-US" sz="1000"/>
                        <a:t>Display Battery Health</a:t>
                      </a:r>
                      <a:endParaRPr i="1"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 will be able to calculate the battery health each battery and display this information to the user allowing them to know if they should replace the battery soon or not</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Similar to the battery capacity portion there will need to be a current source to replicate the usage and flow of charge through a battery and seeing if it is able to accurately calculate the health of said battery.</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Removed</a:t>
                      </a:r>
                      <a:endParaRPr sz="1000"/>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0000"/>
                    </a:solidFill>
                  </a:tcPr>
                </a:tc>
              </a:tr>
              <a:tr h="485775">
                <a:tc>
                  <a:txBody>
                    <a:bodyPr/>
                    <a:lstStyle/>
                    <a:p>
                      <a:pPr indent="0" lvl="0" marL="0" rtl="0" algn="l">
                        <a:lnSpc>
                          <a:spcPct val="115000"/>
                        </a:lnSpc>
                        <a:spcBef>
                          <a:spcPts val="0"/>
                        </a:spcBef>
                        <a:spcAft>
                          <a:spcPts val="0"/>
                        </a:spcAft>
                        <a:buNone/>
                      </a:pPr>
                      <a:r>
                        <a:rPr i="1" lang="en-US" sz="1000"/>
                        <a:t>Website for System Monitoring</a:t>
                      </a:r>
                      <a:endParaRPr i="1"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Website is accessible and cleanly display</a:t>
                      </a:r>
                      <a:endParaRPr sz="1000"/>
                    </a:p>
                    <a:p>
                      <a:pPr indent="0" lvl="0" marL="0" rtl="0" algn="l">
                        <a:lnSpc>
                          <a:spcPct val="115000"/>
                        </a:lnSpc>
                        <a:spcBef>
                          <a:spcPts val="0"/>
                        </a:spcBef>
                        <a:spcAft>
                          <a:spcPts val="0"/>
                        </a:spcAft>
                        <a:buNone/>
                      </a:pPr>
                      <a:r>
                        <a:rPr lang="en-US" sz="1000"/>
                        <a:t>information about the entire system</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Once other parts of the systems are setup the website should be able to correctly display information to the user</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771525">
                <a:tc>
                  <a:txBody>
                    <a:bodyPr/>
                    <a:lstStyle/>
                    <a:p>
                      <a:pPr indent="0" lvl="0" marL="0" rtl="0" algn="l">
                        <a:lnSpc>
                          <a:spcPct val="115000"/>
                        </a:lnSpc>
                        <a:spcBef>
                          <a:spcPts val="0"/>
                        </a:spcBef>
                        <a:spcAft>
                          <a:spcPts val="0"/>
                        </a:spcAft>
                        <a:buNone/>
                      </a:pPr>
                      <a:r>
                        <a:rPr i="1" lang="en-US" sz="1000"/>
                        <a:t>Output Signal for Switch Controller</a:t>
                      </a:r>
                      <a:endParaRPr i="1"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 will have determine when each battery should be charged and used for optimal energy consumption. Outputting a signal to the switch controller</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Once connected with the charge and switch controller check that the system is correctly outputting signals to the controller and that the controller is performing the correct result</a:t>
                      </a:r>
                      <a:endParaRPr sz="1000"/>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8d45ca663f_0_37"/>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Integrated System Results</a:t>
            </a:r>
            <a:endParaRPr/>
          </a:p>
        </p:txBody>
      </p:sp>
      <p:pic>
        <p:nvPicPr>
          <p:cNvPr id="244" name="Google Shape;244;g18d45ca663f_0_37"/>
          <p:cNvPicPr preferRelativeResize="0"/>
          <p:nvPr/>
        </p:nvPicPr>
        <p:blipFill rotWithShape="1">
          <a:blip r:embed="rId3">
            <a:alphaModFix/>
          </a:blip>
          <a:srcRect b="11306" l="0" r="0" t="26709"/>
          <a:stretch/>
        </p:blipFill>
        <p:spPr>
          <a:xfrm>
            <a:off x="105900" y="2212400"/>
            <a:ext cx="8932198" cy="4152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Integrated Project Diagram</a:t>
            </a:r>
            <a:endParaRPr/>
          </a:p>
        </p:txBody>
      </p:sp>
      <p:pic>
        <p:nvPicPr>
          <p:cNvPr id="72" name="Google Shape;72;p4"/>
          <p:cNvPicPr preferRelativeResize="0"/>
          <p:nvPr/>
        </p:nvPicPr>
        <p:blipFill rotWithShape="1">
          <a:blip r:embed="rId3">
            <a:alphaModFix/>
          </a:blip>
          <a:srcRect b="0" l="0" r="0" t="0"/>
          <a:stretch/>
        </p:blipFill>
        <p:spPr>
          <a:xfrm>
            <a:off x="0" y="1928625"/>
            <a:ext cx="9144000" cy="460248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8d45ca663f_2_22"/>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Integrated System Results</a:t>
            </a:r>
            <a:endParaRPr/>
          </a:p>
        </p:txBody>
      </p:sp>
      <p:sp>
        <p:nvSpPr>
          <p:cNvPr id="250" name="Google Shape;250;g18d45ca663f_2_22"/>
          <p:cNvSpPr txBox="1"/>
          <p:nvPr/>
        </p:nvSpPr>
        <p:spPr>
          <a:xfrm>
            <a:off x="5922625" y="2082075"/>
            <a:ext cx="2889000" cy="4571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Using an ideal power source to showcase battery charging and integration</a:t>
            </a:r>
            <a:endParaRPr sz="2000"/>
          </a:p>
          <a:p>
            <a:pPr indent="-355600" lvl="0" marL="457200" rtl="0" algn="l">
              <a:spcBef>
                <a:spcPts val="1000"/>
              </a:spcBef>
              <a:spcAft>
                <a:spcPts val="0"/>
              </a:spcAft>
              <a:buSzPts val="2000"/>
              <a:buChar char="●"/>
            </a:pPr>
            <a:r>
              <a:rPr lang="en-US" sz="2000"/>
              <a:t>Maxwell sending switching signals</a:t>
            </a:r>
            <a:endParaRPr sz="2000"/>
          </a:p>
          <a:p>
            <a:pPr indent="-355600" lvl="0" marL="457200" rtl="0" algn="l">
              <a:spcBef>
                <a:spcPts val="1000"/>
              </a:spcBef>
              <a:spcAft>
                <a:spcPts val="0"/>
              </a:spcAft>
              <a:buSzPts val="2000"/>
              <a:buChar char="●"/>
            </a:pPr>
            <a:r>
              <a:rPr lang="en-US" sz="2000"/>
              <a:t>Peter’s circuit transferring power</a:t>
            </a:r>
            <a:endParaRPr sz="2000"/>
          </a:p>
          <a:p>
            <a:pPr indent="-355600" lvl="0" marL="457200" rtl="0" algn="l">
              <a:spcBef>
                <a:spcPts val="1000"/>
              </a:spcBef>
              <a:spcAft>
                <a:spcPts val="1000"/>
              </a:spcAft>
              <a:buSzPts val="2000"/>
              <a:buChar char="●"/>
            </a:pPr>
            <a:r>
              <a:rPr lang="en-US" sz="2000"/>
              <a:t>Colton’s circuits transforming AC power into usable energy</a:t>
            </a:r>
            <a:endParaRPr sz="2000"/>
          </a:p>
        </p:txBody>
      </p:sp>
      <p:pic>
        <p:nvPicPr>
          <p:cNvPr id="251" name="Google Shape;251;g18d45ca663f_2_22"/>
          <p:cNvPicPr preferRelativeResize="0"/>
          <p:nvPr/>
        </p:nvPicPr>
        <p:blipFill>
          <a:blip r:embed="rId3">
            <a:alphaModFix/>
          </a:blip>
          <a:stretch>
            <a:fillRect/>
          </a:stretch>
        </p:blipFill>
        <p:spPr>
          <a:xfrm>
            <a:off x="152400" y="2005277"/>
            <a:ext cx="5617824" cy="458414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94110a76d7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Integrated System Results and Common Use Scenario</a:t>
            </a:r>
            <a:endParaRPr/>
          </a:p>
        </p:txBody>
      </p:sp>
      <p:sp>
        <p:nvSpPr>
          <p:cNvPr id="257" name="Google Shape;257;g194110a76d7_0_0"/>
          <p:cNvSpPr txBox="1"/>
          <p:nvPr/>
        </p:nvSpPr>
        <p:spPr>
          <a:xfrm>
            <a:off x="918300" y="2261600"/>
            <a:ext cx="73074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Full system test with monitoring of power generation and power usage</a:t>
            </a:r>
            <a:endParaRPr sz="2000"/>
          </a:p>
          <a:p>
            <a:pPr indent="-355600" lvl="0" marL="457200" rtl="0" algn="l">
              <a:spcBef>
                <a:spcPts val="0"/>
              </a:spcBef>
              <a:spcAft>
                <a:spcPts val="0"/>
              </a:spcAft>
              <a:buSzPts val="2000"/>
              <a:buChar char="●"/>
            </a:pPr>
            <a:r>
              <a:rPr lang="en-US" sz="2000"/>
              <a:t>Seamless switching between Battery 1 and Battery 2 </a:t>
            </a:r>
            <a:endParaRPr sz="2000"/>
          </a:p>
          <a:p>
            <a:pPr indent="-355600" lvl="0" marL="457200" rtl="0" algn="l">
              <a:spcBef>
                <a:spcPts val="0"/>
              </a:spcBef>
              <a:spcAft>
                <a:spcPts val="0"/>
              </a:spcAft>
              <a:buSzPts val="2000"/>
              <a:buChar char="●"/>
            </a:pPr>
            <a:r>
              <a:rPr lang="en-US" sz="2000"/>
              <a:t>Power measured corresponds with replicated conditions (turbine on/off, low and high voltage)</a:t>
            </a:r>
            <a:endParaRPr sz="2000"/>
          </a:p>
        </p:txBody>
      </p:sp>
      <p:pic>
        <p:nvPicPr>
          <p:cNvPr id="258" name="Google Shape;258;g194110a76d7_0_0"/>
          <p:cNvPicPr preferRelativeResize="0"/>
          <p:nvPr/>
        </p:nvPicPr>
        <p:blipFill>
          <a:blip r:embed="rId4">
            <a:alphaModFix/>
          </a:blip>
          <a:stretch>
            <a:fillRect/>
          </a:stretch>
        </p:blipFill>
        <p:spPr>
          <a:xfrm>
            <a:off x="1117452" y="4262733"/>
            <a:ext cx="2162925" cy="2136979"/>
          </a:xfrm>
          <a:prstGeom prst="rect">
            <a:avLst/>
          </a:prstGeom>
          <a:noFill/>
          <a:ln>
            <a:noFill/>
          </a:ln>
        </p:spPr>
      </p:pic>
      <p:pic>
        <p:nvPicPr>
          <p:cNvPr id="259" name="Google Shape;259;g194110a76d7_0_0"/>
          <p:cNvPicPr preferRelativeResize="0"/>
          <p:nvPr/>
        </p:nvPicPr>
        <p:blipFill>
          <a:blip r:embed="rId5">
            <a:alphaModFix/>
          </a:blip>
          <a:stretch>
            <a:fillRect/>
          </a:stretch>
        </p:blipFill>
        <p:spPr>
          <a:xfrm>
            <a:off x="3594424" y="4251205"/>
            <a:ext cx="2162925" cy="2160034"/>
          </a:xfrm>
          <a:prstGeom prst="rect">
            <a:avLst/>
          </a:prstGeom>
          <a:noFill/>
          <a:ln>
            <a:noFill/>
          </a:ln>
        </p:spPr>
      </p:pic>
      <p:pic>
        <p:nvPicPr>
          <p:cNvPr id="260" name="Google Shape;260;g194110a76d7_0_0"/>
          <p:cNvPicPr preferRelativeResize="0"/>
          <p:nvPr/>
        </p:nvPicPr>
        <p:blipFill>
          <a:blip r:embed="rId6">
            <a:alphaModFix/>
          </a:blip>
          <a:stretch>
            <a:fillRect/>
          </a:stretch>
        </p:blipFill>
        <p:spPr>
          <a:xfrm>
            <a:off x="6071400" y="4246863"/>
            <a:ext cx="2162925" cy="216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8d45ca663f_0_42"/>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Conclusions</a:t>
            </a:r>
            <a:endParaRPr/>
          </a:p>
        </p:txBody>
      </p:sp>
      <p:sp>
        <p:nvSpPr>
          <p:cNvPr id="266" name="Google Shape;266;g18d45ca663f_0_42"/>
          <p:cNvSpPr txBox="1"/>
          <p:nvPr/>
        </p:nvSpPr>
        <p:spPr>
          <a:xfrm>
            <a:off x="918300" y="2025950"/>
            <a:ext cx="7307400" cy="3468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Using an AC power supply instead of wind-turbine due to its low power output</a:t>
            </a:r>
            <a:endParaRPr sz="2000"/>
          </a:p>
          <a:p>
            <a:pPr indent="-355600" lvl="0" marL="457200" rtl="0" algn="l">
              <a:spcBef>
                <a:spcPts val="1000"/>
              </a:spcBef>
              <a:spcAft>
                <a:spcPts val="0"/>
              </a:spcAft>
              <a:buSzPts val="2000"/>
              <a:buChar char="●"/>
            </a:pPr>
            <a:r>
              <a:rPr lang="en-US" sz="2000"/>
              <a:t>The system is functional, and with </a:t>
            </a:r>
            <a:r>
              <a:rPr lang="en-US" sz="2000"/>
              <a:t>implementation</a:t>
            </a:r>
            <a:r>
              <a:rPr lang="en-US" sz="2000"/>
              <a:t> of the right wind-turbine, the system is a complete product</a:t>
            </a:r>
            <a:endParaRPr sz="2000"/>
          </a:p>
          <a:p>
            <a:pPr indent="-355600" lvl="0" marL="457200" rtl="0" algn="l">
              <a:spcBef>
                <a:spcPts val="1000"/>
              </a:spcBef>
              <a:spcAft>
                <a:spcPts val="0"/>
              </a:spcAft>
              <a:buSzPts val="2000"/>
              <a:buChar char="●"/>
            </a:pPr>
            <a:r>
              <a:rPr lang="en-US" sz="2000"/>
              <a:t>Integration complete, validated input and output according to expectations</a:t>
            </a:r>
            <a:endParaRPr sz="2000"/>
          </a:p>
          <a:p>
            <a:pPr indent="-355600" lvl="0" marL="457200" rtl="0" algn="l">
              <a:spcBef>
                <a:spcPts val="1000"/>
              </a:spcBef>
              <a:spcAft>
                <a:spcPts val="0"/>
              </a:spcAft>
              <a:buSzPts val="2000"/>
              <a:buChar char="●"/>
            </a:pPr>
            <a:r>
              <a:rPr lang="en-US" sz="2000"/>
              <a:t>Battery monitoring data focused on current draw and a changing voltage reference</a:t>
            </a:r>
            <a:endParaRPr sz="2000"/>
          </a:p>
          <a:p>
            <a:pPr indent="-355600" lvl="0" marL="457200" rtl="0" algn="l">
              <a:spcBef>
                <a:spcPts val="1000"/>
              </a:spcBef>
              <a:spcAft>
                <a:spcPts val="1000"/>
              </a:spcAft>
              <a:buSzPts val="2000"/>
              <a:buChar char="●"/>
            </a:pPr>
            <a:r>
              <a:rPr lang="en-US" sz="2000"/>
              <a:t>Component housing still in progress</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descr="DLCOE_logo_HWHT.png" id="271" name="Google Shape;271;g150fb8fde24_0_4"/>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272" name="Google Shape;272;g150fb8fde24_0_4"/>
          <p:cNvSpPr txBox="1"/>
          <p:nvPr>
            <p:ph type="ctrTitle"/>
          </p:nvPr>
        </p:nvSpPr>
        <p:spPr>
          <a:xfrm>
            <a:off x="3507800" y="3429000"/>
            <a:ext cx="4678200" cy="91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Arial"/>
              <a:buNone/>
            </a:pPr>
            <a:r>
              <a:rPr lang="en-US" sz="3140"/>
              <a:t>Thank you for listening</a:t>
            </a:r>
            <a:endParaRPr sz="3140"/>
          </a:p>
        </p:txBody>
      </p:sp>
      <p:sp>
        <p:nvSpPr>
          <p:cNvPr id="273" name="Google Shape;273;g150fb8fde24_0_4"/>
          <p:cNvSpPr/>
          <p:nvPr/>
        </p:nvSpPr>
        <p:spPr>
          <a:xfrm>
            <a:off x="0" y="0"/>
            <a:ext cx="6111300" cy="6111300"/>
          </a:xfrm>
          <a:prstGeom prst="diagStripe">
            <a:avLst>
              <a:gd fmla="val 28990" name="adj"/>
            </a:avLst>
          </a:prstGeom>
          <a:blipFill rotWithShape="1">
            <a:blip r:embed="rId4">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4" name="Google Shape;274;g150fb8fde24_0_4"/>
          <p:cNvSpPr txBox="1"/>
          <p:nvPr/>
        </p:nvSpPr>
        <p:spPr>
          <a:xfrm>
            <a:off x="4218800" y="4756175"/>
            <a:ext cx="3256200" cy="66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lt1"/>
              </a:buClr>
              <a:buSzPts val="3240"/>
              <a:buFont typeface="Arial"/>
              <a:buNone/>
            </a:pPr>
            <a:r>
              <a:rPr b="1" i="0" lang="en-US" sz="3140" u="none" cap="none" strike="noStrike">
                <a:solidFill>
                  <a:schemeClr val="lt1"/>
                </a:solidFill>
                <a:latin typeface="Arial"/>
                <a:ea typeface="Arial"/>
                <a:cs typeface="Arial"/>
                <a:sym typeface="Arial"/>
              </a:rPr>
              <a:t>Any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18d45ca663f_0_3"/>
          <p:cNvSpPr txBox="1"/>
          <p:nvPr>
            <p:ph type="title"/>
          </p:nvPr>
        </p:nvSpPr>
        <p:spPr>
          <a:xfrm>
            <a:off x="457200" y="2887949"/>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Rectification and Conversion Subsystem</a:t>
            </a:r>
            <a:endParaRPr/>
          </a:p>
          <a:p>
            <a:pPr indent="0" lvl="0" marL="0" rtl="0" algn="ctr">
              <a:lnSpc>
                <a:spcPct val="100000"/>
              </a:lnSpc>
              <a:spcBef>
                <a:spcPts val="0"/>
              </a:spcBef>
              <a:spcAft>
                <a:spcPts val="0"/>
              </a:spcAft>
              <a:buSzPts val="3200"/>
              <a:buNone/>
            </a:pPr>
            <a:r>
              <a:rPr lang="en-US" sz="1900"/>
              <a:t>Owner: Colton Boos</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11e8dc1184d_0_0"/>
          <p:cNvSpPr txBox="1"/>
          <p:nvPr>
            <p:ph type="title"/>
          </p:nvPr>
        </p:nvSpPr>
        <p:spPr>
          <a:xfrm>
            <a:off x="457200" y="99982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R&amp;C Subsystem Overview</a:t>
            </a:r>
            <a:endParaRPr/>
          </a:p>
          <a:p>
            <a:pPr indent="0" lvl="0" marL="0" rtl="0" algn="ctr">
              <a:lnSpc>
                <a:spcPct val="100000"/>
              </a:lnSpc>
              <a:spcBef>
                <a:spcPts val="0"/>
              </a:spcBef>
              <a:spcAft>
                <a:spcPts val="0"/>
              </a:spcAft>
              <a:buSzPts val="3200"/>
              <a:buNone/>
            </a:pPr>
            <a:r>
              <a:rPr lang="en-US" sz="1900"/>
              <a:t>Owner: Colton Boos</a:t>
            </a:r>
            <a:endParaRPr sz="1900"/>
          </a:p>
        </p:txBody>
      </p:sp>
      <p:pic>
        <p:nvPicPr>
          <p:cNvPr id="83" name="Google Shape;83;g11e8dc1184d_0_0"/>
          <p:cNvPicPr preferRelativeResize="0"/>
          <p:nvPr/>
        </p:nvPicPr>
        <p:blipFill rotWithShape="1">
          <a:blip r:embed="rId3">
            <a:alphaModFix/>
          </a:blip>
          <a:srcRect b="30272" l="0" r="7338" t="33028"/>
          <a:stretch/>
        </p:blipFill>
        <p:spPr>
          <a:xfrm>
            <a:off x="918299" y="4509725"/>
            <a:ext cx="7307402" cy="2170648"/>
          </a:xfrm>
          <a:prstGeom prst="rect">
            <a:avLst/>
          </a:prstGeom>
          <a:noFill/>
          <a:ln>
            <a:noFill/>
          </a:ln>
        </p:spPr>
      </p:pic>
      <p:sp>
        <p:nvSpPr>
          <p:cNvPr id="84" name="Google Shape;84;g11e8dc1184d_0_0"/>
          <p:cNvSpPr txBox="1"/>
          <p:nvPr/>
        </p:nvSpPr>
        <p:spPr>
          <a:xfrm>
            <a:off x="918300" y="2587825"/>
            <a:ext cx="73074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Designed two PCBs</a:t>
            </a:r>
            <a:endParaRPr sz="2000"/>
          </a:p>
          <a:p>
            <a:pPr indent="-355600" lvl="0" marL="457200" rtl="0" algn="l">
              <a:spcBef>
                <a:spcPts val="0"/>
              </a:spcBef>
              <a:spcAft>
                <a:spcPts val="0"/>
              </a:spcAft>
              <a:buSzPts val="2000"/>
              <a:buChar char="●"/>
            </a:pPr>
            <a:r>
              <a:rPr lang="en-US" sz="2000"/>
              <a:t>Three-Phase Rectifier PCB to convert AC to DC</a:t>
            </a:r>
            <a:endParaRPr sz="2000"/>
          </a:p>
          <a:p>
            <a:pPr indent="-355600" lvl="0" marL="457200" rtl="0" algn="l">
              <a:spcBef>
                <a:spcPts val="0"/>
              </a:spcBef>
              <a:spcAft>
                <a:spcPts val="0"/>
              </a:spcAft>
              <a:buSzPts val="2000"/>
              <a:buChar char="●"/>
            </a:pPr>
            <a:r>
              <a:rPr lang="en-US" sz="2000"/>
              <a:t>Buck-Boost Converter PCB to charge batteries with a constant voltage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18d45ca663f_0_10"/>
          <p:cNvSpPr txBox="1"/>
          <p:nvPr>
            <p:ph type="title"/>
          </p:nvPr>
        </p:nvSpPr>
        <p:spPr>
          <a:xfrm>
            <a:off x="296025" y="999825"/>
            <a:ext cx="8545500" cy="1082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90140"/>
              <a:buNone/>
            </a:pPr>
            <a:r>
              <a:rPr lang="en-US" sz="3550"/>
              <a:t>R&amp;C Subsystem Challenges and Solutions</a:t>
            </a:r>
            <a:endParaRPr sz="3550"/>
          </a:p>
          <a:p>
            <a:pPr indent="0" lvl="0" marL="0" rtl="0" algn="ctr">
              <a:lnSpc>
                <a:spcPct val="100000"/>
              </a:lnSpc>
              <a:spcBef>
                <a:spcPts val="0"/>
              </a:spcBef>
              <a:spcAft>
                <a:spcPts val="0"/>
              </a:spcAft>
              <a:buSzPct val="150785"/>
              <a:buNone/>
            </a:pPr>
            <a:r>
              <a:rPr lang="en-US" sz="2122"/>
              <a:t>Owner: Colton Boos</a:t>
            </a:r>
            <a:endParaRPr sz="2122"/>
          </a:p>
        </p:txBody>
      </p:sp>
      <p:pic>
        <p:nvPicPr>
          <p:cNvPr id="90" name="Google Shape;90;g18d45ca663f_0_10"/>
          <p:cNvPicPr preferRelativeResize="0"/>
          <p:nvPr/>
        </p:nvPicPr>
        <p:blipFill rotWithShape="1">
          <a:blip r:embed="rId3">
            <a:alphaModFix/>
          </a:blip>
          <a:srcRect b="30272" l="0" r="7338" t="33028"/>
          <a:stretch/>
        </p:blipFill>
        <p:spPr>
          <a:xfrm>
            <a:off x="918299" y="4509725"/>
            <a:ext cx="7307402" cy="2170648"/>
          </a:xfrm>
          <a:prstGeom prst="rect">
            <a:avLst/>
          </a:prstGeom>
          <a:noFill/>
          <a:ln>
            <a:noFill/>
          </a:ln>
        </p:spPr>
      </p:pic>
      <p:graphicFrame>
        <p:nvGraphicFramePr>
          <p:cNvPr id="91" name="Google Shape;91;g18d45ca663f_0_10"/>
          <p:cNvGraphicFramePr/>
          <p:nvPr/>
        </p:nvGraphicFramePr>
        <p:xfrm>
          <a:off x="952500" y="2081925"/>
          <a:ext cx="3000000" cy="3000000"/>
        </p:xfrm>
        <a:graphic>
          <a:graphicData uri="http://schemas.openxmlformats.org/drawingml/2006/table">
            <a:tbl>
              <a:tblPr>
                <a:noFill/>
                <a:tableStyleId>{BC85527B-5B87-4E81-9E31-12806E243598}</a:tableStyleId>
              </a:tblPr>
              <a:tblGrid>
                <a:gridCol w="3619500"/>
                <a:gridCol w="3619500"/>
              </a:tblGrid>
              <a:tr h="381000">
                <a:tc>
                  <a:txBody>
                    <a:bodyPr/>
                    <a:lstStyle/>
                    <a:p>
                      <a:pPr indent="0" lvl="0" marL="0" rtl="0" algn="l">
                        <a:spcBef>
                          <a:spcPts val="0"/>
                        </a:spcBef>
                        <a:spcAft>
                          <a:spcPts val="0"/>
                        </a:spcAft>
                        <a:buNone/>
                      </a:pPr>
                      <a:r>
                        <a:rPr lang="en-US"/>
                        <a:t>Challenges</a:t>
                      </a:r>
                      <a:endParaRPr/>
                    </a:p>
                  </a:txBody>
                  <a:tcPr marT="91425" marB="91425" marR="91425" marL="91425">
                    <a:solidFill>
                      <a:srgbClr val="F4CCCC"/>
                    </a:solidFill>
                  </a:tcPr>
                </a:tc>
                <a:tc>
                  <a:txBody>
                    <a:bodyPr/>
                    <a:lstStyle/>
                    <a:p>
                      <a:pPr indent="0" lvl="0" marL="0" rtl="0" algn="l">
                        <a:spcBef>
                          <a:spcPts val="0"/>
                        </a:spcBef>
                        <a:spcAft>
                          <a:spcPts val="0"/>
                        </a:spcAft>
                        <a:buNone/>
                      </a:pPr>
                      <a:r>
                        <a:rPr lang="en-US"/>
                        <a:t>Solutions</a:t>
                      </a:r>
                      <a:endParaRPr/>
                    </a:p>
                  </a:txBody>
                  <a:tcPr marT="91425" marB="91425" marR="91425" marL="91425">
                    <a:solidFill>
                      <a:srgbClr val="D9EAD3"/>
                    </a:solidFill>
                  </a:tcPr>
                </a:tc>
              </a:tr>
              <a:tr h="381000">
                <a:tc>
                  <a:txBody>
                    <a:bodyPr/>
                    <a:lstStyle/>
                    <a:p>
                      <a:pPr indent="0" lvl="0" marL="0" rtl="0" algn="l">
                        <a:spcBef>
                          <a:spcPts val="0"/>
                        </a:spcBef>
                        <a:spcAft>
                          <a:spcPts val="0"/>
                        </a:spcAft>
                        <a:buNone/>
                      </a:pPr>
                      <a:r>
                        <a:rPr lang="en-US"/>
                        <a:t>PCB design for converter took longer than expected due to uncertain charging method</a:t>
                      </a:r>
                      <a:endParaRPr/>
                    </a:p>
                  </a:txBody>
                  <a:tcPr marT="91425" marB="91425" marR="91425" marL="91425"/>
                </a:tc>
                <a:tc>
                  <a:txBody>
                    <a:bodyPr/>
                    <a:lstStyle/>
                    <a:p>
                      <a:pPr indent="0" lvl="0" marL="0" rtl="0" algn="l">
                        <a:spcBef>
                          <a:spcPts val="0"/>
                        </a:spcBef>
                        <a:spcAft>
                          <a:spcPts val="0"/>
                        </a:spcAft>
                        <a:buNone/>
                      </a:pPr>
                      <a:r>
                        <a:rPr lang="en-US"/>
                        <a:t>Implemented functionality for constant voltage or constant current or both</a:t>
                      </a:r>
                      <a:endParaRPr/>
                    </a:p>
                  </a:txBody>
                  <a:tcPr marT="91425" marB="91425" marR="91425" marL="91425"/>
                </a:tc>
              </a:tr>
              <a:tr h="381000">
                <a:tc>
                  <a:txBody>
                    <a:bodyPr/>
                    <a:lstStyle/>
                    <a:p>
                      <a:pPr indent="0" lvl="0" marL="0" rtl="0" algn="l">
                        <a:spcBef>
                          <a:spcPts val="0"/>
                        </a:spcBef>
                        <a:spcAft>
                          <a:spcPts val="0"/>
                        </a:spcAft>
                        <a:buNone/>
                      </a:pPr>
                      <a:r>
                        <a:rPr lang="en-US"/>
                        <a:t>Converter IC is extremely sensitive to PCB layout and includes over 30 components</a:t>
                      </a:r>
                      <a:endParaRPr/>
                    </a:p>
                  </a:txBody>
                  <a:tcPr marT="91425" marB="91425" marR="91425" marL="91425"/>
                </a:tc>
                <a:tc>
                  <a:txBody>
                    <a:bodyPr/>
                    <a:lstStyle/>
                    <a:p>
                      <a:pPr indent="0" lvl="0" marL="0" rtl="0" algn="l">
                        <a:spcBef>
                          <a:spcPts val="0"/>
                        </a:spcBef>
                        <a:spcAft>
                          <a:spcPts val="0"/>
                        </a:spcAft>
                        <a:buNone/>
                      </a:pPr>
                      <a:r>
                        <a:rPr lang="en-US"/>
                        <a:t>Following the datasheet and took my time designing to avoid mistakes</a:t>
                      </a:r>
                      <a:endParaRPr/>
                    </a:p>
                  </a:txBody>
                  <a:tcPr marT="91425" marB="91425" marR="91425" marL="91425"/>
                </a:tc>
              </a:tr>
              <a:tr h="381000">
                <a:tc>
                  <a:txBody>
                    <a:bodyPr/>
                    <a:lstStyle/>
                    <a:p>
                      <a:pPr indent="0" lvl="0" marL="0" rtl="0" algn="l">
                        <a:spcBef>
                          <a:spcPts val="0"/>
                        </a:spcBef>
                        <a:spcAft>
                          <a:spcPts val="0"/>
                        </a:spcAft>
                        <a:buNone/>
                      </a:pPr>
                      <a:r>
                        <a:rPr lang="en-US"/>
                        <a:t>Decision to not use wind-turbine on 10/23 and to move to an AC power supply</a:t>
                      </a:r>
                      <a:endParaRPr/>
                    </a:p>
                  </a:txBody>
                  <a:tcPr marT="91425" marB="91425" marR="91425" marL="91425"/>
                </a:tc>
                <a:tc>
                  <a:txBody>
                    <a:bodyPr/>
                    <a:lstStyle/>
                    <a:p>
                      <a:pPr indent="0" lvl="0" marL="0" rtl="0" algn="l">
                        <a:spcBef>
                          <a:spcPts val="0"/>
                        </a:spcBef>
                        <a:spcAft>
                          <a:spcPts val="0"/>
                        </a:spcAft>
                        <a:buNone/>
                      </a:pPr>
                      <a:r>
                        <a:rPr lang="en-US"/>
                        <a:t>Implemented my three-phase rectifier as a bridge rectifier </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8d45ca663f_0_17"/>
          <p:cNvSpPr txBox="1"/>
          <p:nvPr>
            <p:ph type="title"/>
          </p:nvPr>
        </p:nvSpPr>
        <p:spPr>
          <a:xfrm>
            <a:off x="457200" y="99982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R&amp;C Subsystem Results</a:t>
            </a:r>
            <a:endParaRPr/>
          </a:p>
          <a:p>
            <a:pPr indent="0" lvl="0" marL="0" rtl="0" algn="ctr">
              <a:lnSpc>
                <a:spcPct val="100000"/>
              </a:lnSpc>
              <a:spcBef>
                <a:spcPts val="0"/>
              </a:spcBef>
              <a:spcAft>
                <a:spcPts val="0"/>
              </a:spcAft>
              <a:buSzPts val="3200"/>
              <a:buNone/>
            </a:pPr>
            <a:r>
              <a:rPr lang="en-US" sz="1900"/>
              <a:t>Owner: Colton Boos</a:t>
            </a:r>
            <a:endParaRPr sz="1900"/>
          </a:p>
        </p:txBody>
      </p:sp>
      <p:pic>
        <p:nvPicPr>
          <p:cNvPr id="97" name="Google Shape;97;g18d45ca663f_0_17"/>
          <p:cNvPicPr preferRelativeResize="0"/>
          <p:nvPr/>
        </p:nvPicPr>
        <p:blipFill>
          <a:blip r:embed="rId3">
            <a:alphaModFix/>
          </a:blip>
          <a:stretch>
            <a:fillRect/>
          </a:stretch>
        </p:blipFill>
        <p:spPr>
          <a:xfrm>
            <a:off x="4839525" y="2343474"/>
            <a:ext cx="4132350" cy="4358281"/>
          </a:xfrm>
          <a:prstGeom prst="rect">
            <a:avLst/>
          </a:prstGeom>
          <a:noFill/>
          <a:ln>
            <a:noFill/>
          </a:ln>
        </p:spPr>
      </p:pic>
      <p:pic>
        <p:nvPicPr>
          <p:cNvPr id="98" name="Google Shape;98;g18d45ca663f_0_17"/>
          <p:cNvPicPr preferRelativeResize="0"/>
          <p:nvPr/>
        </p:nvPicPr>
        <p:blipFill>
          <a:blip r:embed="rId4">
            <a:alphaModFix/>
          </a:blip>
          <a:stretch>
            <a:fillRect/>
          </a:stretch>
        </p:blipFill>
        <p:spPr>
          <a:xfrm>
            <a:off x="152400" y="2384174"/>
            <a:ext cx="4534725" cy="42768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94110a76d7_0_5"/>
          <p:cNvSpPr txBox="1"/>
          <p:nvPr>
            <p:ph type="title"/>
          </p:nvPr>
        </p:nvSpPr>
        <p:spPr>
          <a:xfrm>
            <a:off x="457200" y="99982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R&amp;C Subsystem Results</a:t>
            </a:r>
            <a:endParaRPr/>
          </a:p>
          <a:p>
            <a:pPr indent="0" lvl="0" marL="0" rtl="0" algn="ctr">
              <a:lnSpc>
                <a:spcPct val="100000"/>
              </a:lnSpc>
              <a:spcBef>
                <a:spcPts val="0"/>
              </a:spcBef>
              <a:spcAft>
                <a:spcPts val="0"/>
              </a:spcAft>
              <a:buSzPts val="3200"/>
              <a:buNone/>
            </a:pPr>
            <a:r>
              <a:rPr lang="en-US" sz="1900"/>
              <a:t>Owner: Colton Boos</a:t>
            </a:r>
            <a:endParaRPr sz="1900"/>
          </a:p>
        </p:txBody>
      </p:sp>
      <p:pic>
        <p:nvPicPr>
          <p:cNvPr id="104" name="Google Shape;104;g194110a76d7_0_5"/>
          <p:cNvPicPr preferRelativeResize="0"/>
          <p:nvPr/>
        </p:nvPicPr>
        <p:blipFill rotWithShape="1">
          <a:blip r:embed="rId3">
            <a:alphaModFix/>
          </a:blip>
          <a:srcRect b="0" l="0" r="0" t="4543"/>
          <a:stretch/>
        </p:blipFill>
        <p:spPr>
          <a:xfrm>
            <a:off x="1579363" y="2081925"/>
            <a:ext cx="5985276" cy="3592400"/>
          </a:xfrm>
          <a:prstGeom prst="rect">
            <a:avLst/>
          </a:prstGeom>
          <a:noFill/>
          <a:ln>
            <a:noFill/>
          </a:ln>
        </p:spPr>
      </p:pic>
      <p:sp>
        <p:nvSpPr>
          <p:cNvPr id="105" name="Google Shape;105;g194110a76d7_0_5"/>
          <p:cNvSpPr txBox="1"/>
          <p:nvPr/>
        </p:nvSpPr>
        <p:spPr>
          <a:xfrm>
            <a:off x="1749900" y="5960050"/>
            <a:ext cx="564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t>Measurement of Voltage Ripple from Rectifier</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8d45ca663f_0_51"/>
          <p:cNvSpPr txBox="1"/>
          <p:nvPr>
            <p:ph type="title"/>
          </p:nvPr>
        </p:nvSpPr>
        <p:spPr>
          <a:xfrm>
            <a:off x="457200" y="99982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R&amp;C Subsystem Results</a:t>
            </a:r>
            <a:endParaRPr/>
          </a:p>
          <a:p>
            <a:pPr indent="0" lvl="0" marL="0" rtl="0" algn="ctr">
              <a:lnSpc>
                <a:spcPct val="100000"/>
              </a:lnSpc>
              <a:spcBef>
                <a:spcPts val="0"/>
              </a:spcBef>
              <a:spcAft>
                <a:spcPts val="0"/>
              </a:spcAft>
              <a:buSzPts val="3200"/>
              <a:buNone/>
            </a:pPr>
            <a:r>
              <a:rPr lang="en-US" sz="1900"/>
              <a:t>Owner: Colton Boos</a:t>
            </a:r>
            <a:endParaRPr sz="1900"/>
          </a:p>
        </p:txBody>
      </p:sp>
      <p:graphicFrame>
        <p:nvGraphicFramePr>
          <p:cNvPr id="111" name="Google Shape;111;g18d45ca663f_0_51"/>
          <p:cNvGraphicFramePr/>
          <p:nvPr/>
        </p:nvGraphicFramePr>
        <p:xfrm>
          <a:off x="457175" y="2856675"/>
          <a:ext cx="3000000" cy="3000000"/>
        </p:xfrm>
        <a:graphic>
          <a:graphicData uri="http://schemas.openxmlformats.org/drawingml/2006/table">
            <a:tbl>
              <a:tblPr>
                <a:noFill/>
                <a:tableStyleId>{D29872D2-577C-49EF-96E7-A446D0FFAA4A}</a:tableStyleId>
              </a:tblPr>
              <a:tblGrid>
                <a:gridCol w="1654150"/>
                <a:gridCol w="2630200"/>
                <a:gridCol w="3220650"/>
                <a:gridCol w="724625"/>
              </a:tblGrid>
              <a:tr h="469575">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Test Name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Validation Requirements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Methodology</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Status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69575">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AC-DC Conversion Test</a:t>
                      </a:r>
                      <a:endParaRPr b="1"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2-20VAC is rectified to corresponding DC with &lt; </a:t>
                      </a:r>
                      <a:r>
                        <a:rPr lang="en-US" sz="1000"/>
                        <a:t>100</a:t>
                      </a:r>
                      <a:r>
                        <a:rPr lang="en-US" sz="1000" u="none" cap="none" strike="noStrike"/>
                        <a:t> mV output ripple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AC voltage and measure corresponding output </a:t>
                      </a:r>
                      <a:r>
                        <a:rPr lang="en-US" sz="1000"/>
                        <a:t>voltage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a:t>Completed</a:t>
                      </a:r>
                      <a:endParaRPr b="1"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469575">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DC-DC Conversion Test</a:t>
                      </a:r>
                      <a:endParaRPr b="1"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6</a:t>
                      </a:r>
                      <a:r>
                        <a:rPr lang="en-US" sz="1000" u="none" cap="none" strike="noStrike"/>
                        <a:t>-20VDC is converted to set DC voltage, 14.8V</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various DC voltages and measure corresponding output</a:t>
                      </a:r>
                      <a:r>
                        <a:rPr lang="en-US" sz="1000"/>
                        <a:t> voltage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Completed</a:t>
                      </a:r>
                      <a:endParaRPr b="1"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541025">
                <a:tc>
                  <a:txBody>
                    <a:bodyPr/>
                    <a:lstStyle/>
                    <a:p>
                      <a:pPr indent="0" lvl="0" marL="0" marR="0" rtl="0" algn="l">
                        <a:lnSpc>
                          <a:spcPct val="115000"/>
                        </a:lnSpc>
                        <a:spcBef>
                          <a:spcPts val="0"/>
                        </a:spcBef>
                        <a:spcAft>
                          <a:spcPts val="0"/>
                        </a:spcAft>
                        <a:buNone/>
                      </a:pPr>
                      <a:r>
                        <a:rPr i="1" lang="en-US" sz="1000"/>
                        <a:t>Charge Current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000"/>
                        <a:t>Current is greater than 10% of battery capacity, 0.72A, for charging our batteries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000"/>
                        <a:t>Input AC voltage to rectifier, with converter </a:t>
                      </a:r>
                      <a:r>
                        <a:rPr lang="en-US" sz="1000"/>
                        <a:t>integrated</a:t>
                      </a:r>
                      <a:r>
                        <a:rPr lang="en-US" sz="1000"/>
                        <a:t>, and measure current output with battery as a load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1000"/>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469575">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Rectifier and Converter Connection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Voltage outputs to set</a:t>
                      </a:r>
                      <a:r>
                        <a:rPr lang="en-US" sz="1000"/>
                        <a:t> DC voltage, 14.8V</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AC voltage to rectifier and measure output DC voltage of converter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